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62" r:id="rId4"/>
    <p:sldId id="259" r:id="rId5"/>
    <p:sldId id="266" r:id="rId6"/>
    <p:sldId id="263" r:id="rId7"/>
    <p:sldId id="264" r:id="rId8"/>
    <p:sldId id="265" r:id="rId9"/>
    <p:sldId id="260" r:id="rId10"/>
    <p:sldId id="267" r:id="rId11"/>
    <p:sldId id="276" r:id="rId12"/>
    <p:sldId id="277" r:id="rId13"/>
    <p:sldId id="268" r:id="rId14"/>
    <p:sldId id="273" r:id="rId15"/>
    <p:sldId id="272" r:id="rId16"/>
    <p:sldId id="271" r:id="rId17"/>
    <p:sldId id="270" r:id="rId18"/>
    <p:sldId id="279" r:id="rId19"/>
    <p:sldId id="269" r:id="rId20"/>
    <p:sldId id="258" r:id="rId21"/>
    <p:sldId id="261" r:id="rId22"/>
    <p:sldId id="280" r:id="rId23"/>
    <p:sldId id="281" r:id="rId24"/>
    <p:sldId id="282" r:id="rId2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00000"/>
    <a:srgbClr val="7FD13B"/>
    <a:srgbClr val="00576E"/>
    <a:srgbClr val="00192F"/>
    <a:srgbClr val="C00000"/>
    <a:srgbClr val="FF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88" autoAdjust="0"/>
    <p:restoredTop sz="94646" autoAdjust="0"/>
  </p:normalViewPr>
  <p:slideViewPr>
    <p:cSldViewPr>
      <p:cViewPr>
        <p:scale>
          <a:sx n="100" d="100"/>
          <a:sy n="100" d="100"/>
        </p:scale>
        <p:origin x="-2430" y="-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D467F0-E9FB-4FCB-8D20-A66AB58E7320}" type="datetimeFigureOut">
              <a:rPr lang="ru-RU" smtClean="0"/>
              <a:pPr/>
              <a:t>09.04.2012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Прямоугольник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Прямоугольник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Прямоугольник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Прямоугольник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56" name="Прямоугольник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Прямоугольник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Прямоугольник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Прямоугольник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D467F0-E9FB-4FCB-8D20-A66AB58E7320}" type="datetimeFigureOut">
              <a:rPr lang="ru-RU" smtClean="0"/>
              <a:pPr/>
              <a:t>09.04.2012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D467F0-E9FB-4FCB-8D20-A66AB58E7320}" type="datetimeFigureOut">
              <a:rPr lang="ru-RU" smtClean="0"/>
              <a:pPr/>
              <a:t>09.04.2012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D467F0-E9FB-4FCB-8D20-A66AB58E7320}" type="datetimeFigureOut">
              <a:rPr lang="ru-RU" smtClean="0"/>
              <a:pPr/>
              <a:t>09.04.2012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Полилиния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Полилиния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Полилиния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Полилиния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Полилиния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Полилиния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Полилиния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Полилиния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Полилиния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Полилиния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Полилиния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Полилиния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Полилиния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Полилиния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D467F0-E9FB-4FCB-8D20-A66AB58E7320}" type="datetimeFigureOut">
              <a:rPr lang="ru-RU" smtClean="0"/>
              <a:pPr/>
              <a:t>09.04.2012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Прямоугольник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Прямоугольник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D467F0-E9FB-4FCB-8D20-A66AB58E7320}" type="datetimeFigureOut">
              <a:rPr lang="ru-RU" smtClean="0"/>
              <a:pPr/>
              <a:t>09.04.2012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D467F0-E9FB-4FCB-8D20-A66AB58E7320}" type="datetimeFigureOut">
              <a:rPr lang="ru-RU" smtClean="0"/>
              <a:pPr/>
              <a:t>09.04.2012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Прямоугольник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Прямоугольник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Прямоугольник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Прямоугольник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D467F0-E9FB-4FCB-8D20-A66AB58E7320}" type="datetimeFigureOut">
              <a:rPr lang="ru-RU" smtClean="0"/>
              <a:pPr/>
              <a:t>09.04.2012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D467F0-E9FB-4FCB-8D20-A66AB58E7320}" type="datetimeFigureOut">
              <a:rPr lang="ru-RU" smtClean="0"/>
              <a:pPr/>
              <a:t>09.04.2012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D467F0-E9FB-4FCB-8D20-A66AB58E7320}" type="datetimeFigureOut">
              <a:rPr lang="ru-RU" smtClean="0"/>
              <a:pPr/>
              <a:t>09.04.2012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Прямая соединительная линия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grpSp>
        <p:nvGrpSpPr>
          <p:cNvPr id="14" name="Группа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Прямая соединительная линия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Группа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Прямая соединительная линия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71D467F0-E9FB-4FCB-8D20-A66AB58E7320}" type="datetimeFigureOut">
              <a:rPr lang="ru-RU" smtClean="0"/>
              <a:pPr/>
              <a:t>09.04.2012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Прямоугольник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71D467F0-E9FB-4FCB-8D20-A66AB58E7320}" type="datetimeFigureOut">
              <a:rPr lang="ru-RU" smtClean="0"/>
              <a:pPr/>
              <a:t>09.04.2012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3480194E-8A38-453A-A791-EE952E57F1B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200" dirty="0" smtClean="0"/>
              <a:t>Основы современной 3</a:t>
            </a:r>
            <a:r>
              <a:rPr lang="en-US" sz="3200" dirty="0" smtClean="0"/>
              <a:t>D-</a:t>
            </a:r>
            <a:r>
              <a:rPr lang="ru-RU" sz="3200" dirty="0" smtClean="0"/>
              <a:t>графики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3200" dirty="0" smtClean="0"/>
              <a:t>и систем виртуальной реальности</a:t>
            </a:r>
            <a:endParaRPr lang="ru-RU" sz="3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Безгодов Алексей Алексеевич, к.т.н., НИУ ИТМО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Скругленный прямоугольник 117"/>
          <p:cNvSpPr/>
          <p:nvPr/>
        </p:nvSpPr>
        <p:spPr>
          <a:xfrm>
            <a:off x="827584" y="1628800"/>
            <a:ext cx="3312368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Примитивы и методы растеризации</a:t>
            </a:r>
            <a:br>
              <a:rPr lang="ru-RU" sz="3600" dirty="0" smtClean="0"/>
            </a:br>
            <a:endParaRPr lang="ru-RU" sz="3600" dirty="0"/>
          </a:p>
        </p:txBody>
      </p:sp>
      <p:sp>
        <p:nvSpPr>
          <p:cNvPr id="4" name="Овал 3"/>
          <p:cNvSpPr/>
          <p:nvPr/>
        </p:nvSpPr>
        <p:spPr>
          <a:xfrm>
            <a:off x="1691680" y="220486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0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 flipV="1">
            <a:off x="1763688" y="3429000"/>
            <a:ext cx="720080" cy="28803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2267744" y="4149080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3347864" y="3429000"/>
            <a:ext cx="576064" cy="4320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V="1">
            <a:off x="1763688" y="4869160"/>
            <a:ext cx="720080" cy="28803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 flipV="1">
            <a:off x="3203848" y="5301208"/>
            <a:ext cx="720080" cy="28803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 flipV="1">
            <a:off x="2267744" y="4869160"/>
            <a:ext cx="216024" cy="7200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 flipV="1">
            <a:off x="3203848" y="4869160"/>
            <a:ext cx="144016" cy="7200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Полилиния 53"/>
          <p:cNvSpPr/>
          <p:nvPr/>
        </p:nvSpPr>
        <p:spPr>
          <a:xfrm>
            <a:off x="6084168" y="1988840"/>
            <a:ext cx="720080" cy="720080"/>
          </a:xfrm>
          <a:custGeom>
            <a:avLst/>
            <a:gdLst>
              <a:gd name="connsiteX0" fmla="*/ 0 w 504056"/>
              <a:gd name="connsiteY0" fmla="*/ 504056 h 504056"/>
              <a:gd name="connsiteX1" fmla="*/ 252028 w 504056"/>
              <a:gd name="connsiteY1" fmla="*/ 0 h 504056"/>
              <a:gd name="connsiteX2" fmla="*/ 504056 w 504056"/>
              <a:gd name="connsiteY2" fmla="*/ 504056 h 504056"/>
              <a:gd name="connsiteX3" fmla="*/ 0 w 504056"/>
              <a:gd name="connsiteY3" fmla="*/ 504056 h 504056"/>
              <a:gd name="connsiteX0" fmla="*/ 0 w 864096"/>
              <a:gd name="connsiteY0" fmla="*/ 0 h 504056"/>
              <a:gd name="connsiteX1" fmla="*/ 612068 w 864096"/>
              <a:gd name="connsiteY1" fmla="*/ 0 h 504056"/>
              <a:gd name="connsiteX2" fmla="*/ 864096 w 864096"/>
              <a:gd name="connsiteY2" fmla="*/ 504056 h 504056"/>
              <a:gd name="connsiteX3" fmla="*/ 0 w 864096"/>
              <a:gd name="connsiteY3" fmla="*/ 0 h 504056"/>
              <a:gd name="connsiteX0" fmla="*/ 0 w 864096"/>
              <a:gd name="connsiteY0" fmla="*/ 288032 h 792088"/>
              <a:gd name="connsiteX1" fmla="*/ 720080 w 864096"/>
              <a:gd name="connsiteY1" fmla="*/ 0 h 792088"/>
              <a:gd name="connsiteX2" fmla="*/ 864096 w 864096"/>
              <a:gd name="connsiteY2" fmla="*/ 792088 h 792088"/>
              <a:gd name="connsiteX3" fmla="*/ 0 w 864096"/>
              <a:gd name="connsiteY3" fmla="*/ 288032 h 792088"/>
              <a:gd name="connsiteX0" fmla="*/ 0 w 720080"/>
              <a:gd name="connsiteY0" fmla="*/ 288032 h 720080"/>
              <a:gd name="connsiteX1" fmla="*/ 720080 w 720080"/>
              <a:gd name="connsiteY1" fmla="*/ 0 h 720080"/>
              <a:gd name="connsiteX2" fmla="*/ 432048 w 720080"/>
              <a:gd name="connsiteY2" fmla="*/ 720080 h 720080"/>
              <a:gd name="connsiteX3" fmla="*/ 0 w 720080"/>
              <a:gd name="connsiteY3" fmla="*/ 288032 h 720080"/>
              <a:gd name="connsiteX0" fmla="*/ 0 w 720080"/>
              <a:gd name="connsiteY0" fmla="*/ 288032 h 720080"/>
              <a:gd name="connsiteX1" fmla="*/ 720080 w 720080"/>
              <a:gd name="connsiteY1" fmla="*/ 0 h 720080"/>
              <a:gd name="connsiteX2" fmla="*/ 504056 w 720080"/>
              <a:gd name="connsiteY2" fmla="*/ 720080 h 720080"/>
              <a:gd name="connsiteX3" fmla="*/ 0 w 720080"/>
              <a:gd name="connsiteY3" fmla="*/ 288032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80" h="720080">
                <a:moveTo>
                  <a:pt x="0" y="288032"/>
                </a:moveTo>
                <a:lnTo>
                  <a:pt x="720080" y="0"/>
                </a:lnTo>
                <a:lnTo>
                  <a:pt x="504056" y="720080"/>
                </a:lnTo>
                <a:lnTo>
                  <a:pt x="0" y="2880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олилиния 54"/>
          <p:cNvSpPr/>
          <p:nvPr/>
        </p:nvSpPr>
        <p:spPr>
          <a:xfrm>
            <a:off x="7524328" y="1988840"/>
            <a:ext cx="720080" cy="720080"/>
          </a:xfrm>
          <a:custGeom>
            <a:avLst/>
            <a:gdLst>
              <a:gd name="connsiteX0" fmla="*/ 0 w 576064"/>
              <a:gd name="connsiteY0" fmla="*/ 576064 h 576064"/>
              <a:gd name="connsiteX1" fmla="*/ 288032 w 576064"/>
              <a:gd name="connsiteY1" fmla="*/ 0 h 576064"/>
              <a:gd name="connsiteX2" fmla="*/ 576064 w 576064"/>
              <a:gd name="connsiteY2" fmla="*/ 576064 h 576064"/>
              <a:gd name="connsiteX3" fmla="*/ 0 w 576064"/>
              <a:gd name="connsiteY3" fmla="*/ 576064 h 576064"/>
              <a:gd name="connsiteX0" fmla="*/ 0 w 504056"/>
              <a:gd name="connsiteY0" fmla="*/ 432048 h 576064"/>
              <a:gd name="connsiteX1" fmla="*/ 216024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432048 h 576064"/>
              <a:gd name="connsiteX0" fmla="*/ 0 w 504056"/>
              <a:gd name="connsiteY0" fmla="*/ 720080 h 864096"/>
              <a:gd name="connsiteX1" fmla="*/ 144016 w 504056"/>
              <a:gd name="connsiteY1" fmla="*/ 0 h 864096"/>
              <a:gd name="connsiteX2" fmla="*/ 504056 w 504056"/>
              <a:gd name="connsiteY2" fmla="*/ 864096 h 864096"/>
              <a:gd name="connsiteX3" fmla="*/ 0 w 504056"/>
              <a:gd name="connsiteY3" fmla="*/ 720080 h 864096"/>
              <a:gd name="connsiteX0" fmla="*/ 0 w 720080"/>
              <a:gd name="connsiteY0" fmla="*/ 720080 h 720080"/>
              <a:gd name="connsiteX1" fmla="*/ 144016 w 720080"/>
              <a:gd name="connsiteY1" fmla="*/ 0 h 720080"/>
              <a:gd name="connsiteX2" fmla="*/ 720080 w 720080"/>
              <a:gd name="connsiteY2" fmla="*/ 432048 h 720080"/>
              <a:gd name="connsiteX3" fmla="*/ 0 w 720080"/>
              <a:gd name="connsiteY3" fmla="*/ 72008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80" h="720080">
                <a:moveTo>
                  <a:pt x="0" y="720080"/>
                </a:moveTo>
                <a:lnTo>
                  <a:pt x="144016" y="0"/>
                </a:lnTo>
                <a:lnTo>
                  <a:pt x="720080" y="432048"/>
                </a:lnTo>
                <a:lnTo>
                  <a:pt x="0" y="72008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олилиния 56"/>
          <p:cNvSpPr/>
          <p:nvPr/>
        </p:nvSpPr>
        <p:spPr>
          <a:xfrm>
            <a:off x="6084168" y="3429000"/>
            <a:ext cx="720080" cy="720080"/>
          </a:xfrm>
          <a:custGeom>
            <a:avLst/>
            <a:gdLst>
              <a:gd name="connsiteX0" fmla="*/ 0 w 504056"/>
              <a:gd name="connsiteY0" fmla="*/ 504056 h 504056"/>
              <a:gd name="connsiteX1" fmla="*/ 252028 w 504056"/>
              <a:gd name="connsiteY1" fmla="*/ 0 h 504056"/>
              <a:gd name="connsiteX2" fmla="*/ 504056 w 504056"/>
              <a:gd name="connsiteY2" fmla="*/ 504056 h 504056"/>
              <a:gd name="connsiteX3" fmla="*/ 0 w 504056"/>
              <a:gd name="connsiteY3" fmla="*/ 504056 h 504056"/>
              <a:gd name="connsiteX0" fmla="*/ 0 w 864096"/>
              <a:gd name="connsiteY0" fmla="*/ 0 h 504056"/>
              <a:gd name="connsiteX1" fmla="*/ 612068 w 864096"/>
              <a:gd name="connsiteY1" fmla="*/ 0 h 504056"/>
              <a:gd name="connsiteX2" fmla="*/ 864096 w 864096"/>
              <a:gd name="connsiteY2" fmla="*/ 504056 h 504056"/>
              <a:gd name="connsiteX3" fmla="*/ 0 w 864096"/>
              <a:gd name="connsiteY3" fmla="*/ 0 h 504056"/>
              <a:gd name="connsiteX0" fmla="*/ 0 w 864096"/>
              <a:gd name="connsiteY0" fmla="*/ 288032 h 792088"/>
              <a:gd name="connsiteX1" fmla="*/ 720080 w 864096"/>
              <a:gd name="connsiteY1" fmla="*/ 0 h 792088"/>
              <a:gd name="connsiteX2" fmla="*/ 864096 w 864096"/>
              <a:gd name="connsiteY2" fmla="*/ 792088 h 792088"/>
              <a:gd name="connsiteX3" fmla="*/ 0 w 864096"/>
              <a:gd name="connsiteY3" fmla="*/ 288032 h 792088"/>
              <a:gd name="connsiteX0" fmla="*/ 0 w 720080"/>
              <a:gd name="connsiteY0" fmla="*/ 288032 h 720080"/>
              <a:gd name="connsiteX1" fmla="*/ 720080 w 720080"/>
              <a:gd name="connsiteY1" fmla="*/ 0 h 720080"/>
              <a:gd name="connsiteX2" fmla="*/ 432048 w 720080"/>
              <a:gd name="connsiteY2" fmla="*/ 720080 h 720080"/>
              <a:gd name="connsiteX3" fmla="*/ 0 w 720080"/>
              <a:gd name="connsiteY3" fmla="*/ 288032 h 720080"/>
              <a:gd name="connsiteX0" fmla="*/ 0 w 720080"/>
              <a:gd name="connsiteY0" fmla="*/ 288032 h 720080"/>
              <a:gd name="connsiteX1" fmla="*/ 720080 w 720080"/>
              <a:gd name="connsiteY1" fmla="*/ 0 h 720080"/>
              <a:gd name="connsiteX2" fmla="*/ 504056 w 720080"/>
              <a:gd name="connsiteY2" fmla="*/ 720080 h 720080"/>
              <a:gd name="connsiteX3" fmla="*/ 0 w 720080"/>
              <a:gd name="connsiteY3" fmla="*/ 288032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80" h="720080">
                <a:moveTo>
                  <a:pt x="0" y="288032"/>
                </a:moveTo>
                <a:lnTo>
                  <a:pt x="720080" y="0"/>
                </a:lnTo>
                <a:lnTo>
                  <a:pt x="504056" y="720080"/>
                </a:lnTo>
                <a:lnTo>
                  <a:pt x="0" y="28803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олилиния 57"/>
          <p:cNvSpPr/>
          <p:nvPr/>
        </p:nvSpPr>
        <p:spPr>
          <a:xfrm>
            <a:off x="7524328" y="3429000"/>
            <a:ext cx="720080" cy="720080"/>
          </a:xfrm>
          <a:custGeom>
            <a:avLst/>
            <a:gdLst>
              <a:gd name="connsiteX0" fmla="*/ 0 w 576064"/>
              <a:gd name="connsiteY0" fmla="*/ 576064 h 576064"/>
              <a:gd name="connsiteX1" fmla="*/ 288032 w 576064"/>
              <a:gd name="connsiteY1" fmla="*/ 0 h 576064"/>
              <a:gd name="connsiteX2" fmla="*/ 576064 w 576064"/>
              <a:gd name="connsiteY2" fmla="*/ 576064 h 576064"/>
              <a:gd name="connsiteX3" fmla="*/ 0 w 576064"/>
              <a:gd name="connsiteY3" fmla="*/ 576064 h 576064"/>
              <a:gd name="connsiteX0" fmla="*/ 0 w 504056"/>
              <a:gd name="connsiteY0" fmla="*/ 432048 h 576064"/>
              <a:gd name="connsiteX1" fmla="*/ 216024 w 504056"/>
              <a:gd name="connsiteY1" fmla="*/ 0 h 576064"/>
              <a:gd name="connsiteX2" fmla="*/ 504056 w 504056"/>
              <a:gd name="connsiteY2" fmla="*/ 576064 h 576064"/>
              <a:gd name="connsiteX3" fmla="*/ 0 w 504056"/>
              <a:gd name="connsiteY3" fmla="*/ 432048 h 576064"/>
              <a:gd name="connsiteX0" fmla="*/ 0 w 504056"/>
              <a:gd name="connsiteY0" fmla="*/ 720080 h 864096"/>
              <a:gd name="connsiteX1" fmla="*/ 144016 w 504056"/>
              <a:gd name="connsiteY1" fmla="*/ 0 h 864096"/>
              <a:gd name="connsiteX2" fmla="*/ 504056 w 504056"/>
              <a:gd name="connsiteY2" fmla="*/ 864096 h 864096"/>
              <a:gd name="connsiteX3" fmla="*/ 0 w 504056"/>
              <a:gd name="connsiteY3" fmla="*/ 720080 h 864096"/>
              <a:gd name="connsiteX0" fmla="*/ 0 w 720080"/>
              <a:gd name="connsiteY0" fmla="*/ 720080 h 720080"/>
              <a:gd name="connsiteX1" fmla="*/ 144016 w 720080"/>
              <a:gd name="connsiteY1" fmla="*/ 0 h 720080"/>
              <a:gd name="connsiteX2" fmla="*/ 720080 w 720080"/>
              <a:gd name="connsiteY2" fmla="*/ 432048 h 720080"/>
              <a:gd name="connsiteX3" fmla="*/ 0 w 720080"/>
              <a:gd name="connsiteY3" fmla="*/ 72008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80" h="720080">
                <a:moveTo>
                  <a:pt x="0" y="720080"/>
                </a:moveTo>
                <a:lnTo>
                  <a:pt x="144016" y="0"/>
                </a:lnTo>
                <a:lnTo>
                  <a:pt x="720080" y="432048"/>
                </a:lnTo>
                <a:lnTo>
                  <a:pt x="0" y="72008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олилиния 58"/>
          <p:cNvSpPr/>
          <p:nvPr/>
        </p:nvSpPr>
        <p:spPr>
          <a:xfrm>
            <a:off x="6588224" y="3429000"/>
            <a:ext cx="1080120" cy="720080"/>
          </a:xfrm>
          <a:custGeom>
            <a:avLst/>
            <a:gdLst>
              <a:gd name="connsiteX0" fmla="*/ 0 w 504056"/>
              <a:gd name="connsiteY0" fmla="*/ 504056 h 504056"/>
              <a:gd name="connsiteX1" fmla="*/ 252028 w 504056"/>
              <a:gd name="connsiteY1" fmla="*/ 0 h 504056"/>
              <a:gd name="connsiteX2" fmla="*/ 504056 w 504056"/>
              <a:gd name="connsiteY2" fmla="*/ 504056 h 504056"/>
              <a:gd name="connsiteX3" fmla="*/ 0 w 504056"/>
              <a:gd name="connsiteY3" fmla="*/ 504056 h 504056"/>
              <a:gd name="connsiteX0" fmla="*/ 0 w 864096"/>
              <a:gd name="connsiteY0" fmla="*/ 0 h 504056"/>
              <a:gd name="connsiteX1" fmla="*/ 612068 w 864096"/>
              <a:gd name="connsiteY1" fmla="*/ 0 h 504056"/>
              <a:gd name="connsiteX2" fmla="*/ 864096 w 864096"/>
              <a:gd name="connsiteY2" fmla="*/ 504056 h 504056"/>
              <a:gd name="connsiteX3" fmla="*/ 0 w 864096"/>
              <a:gd name="connsiteY3" fmla="*/ 0 h 504056"/>
              <a:gd name="connsiteX0" fmla="*/ 0 w 864096"/>
              <a:gd name="connsiteY0" fmla="*/ 288032 h 792088"/>
              <a:gd name="connsiteX1" fmla="*/ 720080 w 864096"/>
              <a:gd name="connsiteY1" fmla="*/ 0 h 792088"/>
              <a:gd name="connsiteX2" fmla="*/ 864096 w 864096"/>
              <a:gd name="connsiteY2" fmla="*/ 792088 h 792088"/>
              <a:gd name="connsiteX3" fmla="*/ 0 w 864096"/>
              <a:gd name="connsiteY3" fmla="*/ 288032 h 792088"/>
              <a:gd name="connsiteX0" fmla="*/ 0 w 720080"/>
              <a:gd name="connsiteY0" fmla="*/ 288032 h 720080"/>
              <a:gd name="connsiteX1" fmla="*/ 720080 w 720080"/>
              <a:gd name="connsiteY1" fmla="*/ 0 h 720080"/>
              <a:gd name="connsiteX2" fmla="*/ 432048 w 720080"/>
              <a:gd name="connsiteY2" fmla="*/ 720080 h 720080"/>
              <a:gd name="connsiteX3" fmla="*/ 0 w 720080"/>
              <a:gd name="connsiteY3" fmla="*/ 288032 h 720080"/>
              <a:gd name="connsiteX0" fmla="*/ 0 w 648072"/>
              <a:gd name="connsiteY0" fmla="*/ 0 h 936104"/>
              <a:gd name="connsiteX1" fmla="*/ 648072 w 648072"/>
              <a:gd name="connsiteY1" fmla="*/ 216024 h 936104"/>
              <a:gd name="connsiteX2" fmla="*/ 360040 w 648072"/>
              <a:gd name="connsiteY2" fmla="*/ 936104 h 936104"/>
              <a:gd name="connsiteX3" fmla="*/ 0 w 648072"/>
              <a:gd name="connsiteY3" fmla="*/ 0 h 936104"/>
              <a:gd name="connsiteX0" fmla="*/ 288032 w 936104"/>
              <a:gd name="connsiteY0" fmla="*/ 0 h 720080"/>
              <a:gd name="connsiteX1" fmla="*/ 936104 w 936104"/>
              <a:gd name="connsiteY1" fmla="*/ 216024 h 720080"/>
              <a:gd name="connsiteX2" fmla="*/ 0 w 936104"/>
              <a:gd name="connsiteY2" fmla="*/ 720080 h 720080"/>
              <a:gd name="connsiteX3" fmla="*/ 288032 w 936104"/>
              <a:gd name="connsiteY3" fmla="*/ 0 h 720080"/>
              <a:gd name="connsiteX0" fmla="*/ 288032 w 1008112"/>
              <a:gd name="connsiteY0" fmla="*/ 0 h 720080"/>
              <a:gd name="connsiteX1" fmla="*/ 1008112 w 1008112"/>
              <a:gd name="connsiteY1" fmla="*/ 720080 h 720080"/>
              <a:gd name="connsiteX2" fmla="*/ 0 w 1008112"/>
              <a:gd name="connsiteY2" fmla="*/ 720080 h 720080"/>
              <a:gd name="connsiteX3" fmla="*/ 288032 w 1008112"/>
              <a:gd name="connsiteY3" fmla="*/ 0 h 720080"/>
              <a:gd name="connsiteX0" fmla="*/ 216024 w 936104"/>
              <a:gd name="connsiteY0" fmla="*/ 0 h 720080"/>
              <a:gd name="connsiteX1" fmla="*/ 936104 w 936104"/>
              <a:gd name="connsiteY1" fmla="*/ 720080 h 720080"/>
              <a:gd name="connsiteX2" fmla="*/ 0 w 936104"/>
              <a:gd name="connsiteY2" fmla="*/ 720080 h 720080"/>
              <a:gd name="connsiteX3" fmla="*/ 216024 w 936104"/>
              <a:gd name="connsiteY3" fmla="*/ 0 h 720080"/>
              <a:gd name="connsiteX0" fmla="*/ 216024 w 1080120"/>
              <a:gd name="connsiteY0" fmla="*/ 0 h 720080"/>
              <a:gd name="connsiteX1" fmla="*/ 1080120 w 1080120"/>
              <a:gd name="connsiteY1" fmla="*/ 0 h 720080"/>
              <a:gd name="connsiteX2" fmla="*/ 0 w 1080120"/>
              <a:gd name="connsiteY2" fmla="*/ 720080 h 720080"/>
              <a:gd name="connsiteX3" fmla="*/ 216024 w 1080120"/>
              <a:gd name="connsiteY3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120" h="720080">
                <a:moveTo>
                  <a:pt x="216024" y="0"/>
                </a:moveTo>
                <a:lnTo>
                  <a:pt x="1080120" y="0"/>
                </a:lnTo>
                <a:lnTo>
                  <a:pt x="0" y="720080"/>
                </a:lnTo>
                <a:lnTo>
                  <a:pt x="216024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олилиния 59"/>
          <p:cNvSpPr/>
          <p:nvPr/>
        </p:nvSpPr>
        <p:spPr>
          <a:xfrm>
            <a:off x="6588224" y="3429000"/>
            <a:ext cx="1080120" cy="720080"/>
          </a:xfrm>
          <a:custGeom>
            <a:avLst/>
            <a:gdLst>
              <a:gd name="connsiteX0" fmla="*/ 0 w 504056"/>
              <a:gd name="connsiteY0" fmla="*/ 504056 h 504056"/>
              <a:gd name="connsiteX1" fmla="*/ 252028 w 504056"/>
              <a:gd name="connsiteY1" fmla="*/ 0 h 504056"/>
              <a:gd name="connsiteX2" fmla="*/ 504056 w 504056"/>
              <a:gd name="connsiteY2" fmla="*/ 504056 h 504056"/>
              <a:gd name="connsiteX3" fmla="*/ 0 w 504056"/>
              <a:gd name="connsiteY3" fmla="*/ 504056 h 504056"/>
              <a:gd name="connsiteX0" fmla="*/ 0 w 864096"/>
              <a:gd name="connsiteY0" fmla="*/ 0 h 504056"/>
              <a:gd name="connsiteX1" fmla="*/ 612068 w 864096"/>
              <a:gd name="connsiteY1" fmla="*/ 0 h 504056"/>
              <a:gd name="connsiteX2" fmla="*/ 864096 w 864096"/>
              <a:gd name="connsiteY2" fmla="*/ 504056 h 504056"/>
              <a:gd name="connsiteX3" fmla="*/ 0 w 864096"/>
              <a:gd name="connsiteY3" fmla="*/ 0 h 504056"/>
              <a:gd name="connsiteX0" fmla="*/ 0 w 864096"/>
              <a:gd name="connsiteY0" fmla="*/ 288032 h 792088"/>
              <a:gd name="connsiteX1" fmla="*/ 720080 w 864096"/>
              <a:gd name="connsiteY1" fmla="*/ 0 h 792088"/>
              <a:gd name="connsiteX2" fmla="*/ 864096 w 864096"/>
              <a:gd name="connsiteY2" fmla="*/ 792088 h 792088"/>
              <a:gd name="connsiteX3" fmla="*/ 0 w 864096"/>
              <a:gd name="connsiteY3" fmla="*/ 288032 h 792088"/>
              <a:gd name="connsiteX0" fmla="*/ 0 w 720080"/>
              <a:gd name="connsiteY0" fmla="*/ 288032 h 720080"/>
              <a:gd name="connsiteX1" fmla="*/ 720080 w 720080"/>
              <a:gd name="connsiteY1" fmla="*/ 0 h 720080"/>
              <a:gd name="connsiteX2" fmla="*/ 432048 w 720080"/>
              <a:gd name="connsiteY2" fmla="*/ 720080 h 720080"/>
              <a:gd name="connsiteX3" fmla="*/ 0 w 720080"/>
              <a:gd name="connsiteY3" fmla="*/ 288032 h 720080"/>
              <a:gd name="connsiteX0" fmla="*/ 0 w 720080"/>
              <a:gd name="connsiteY0" fmla="*/ 288032 h 1152128"/>
              <a:gd name="connsiteX1" fmla="*/ 720080 w 720080"/>
              <a:gd name="connsiteY1" fmla="*/ 0 h 1152128"/>
              <a:gd name="connsiteX2" fmla="*/ 648072 w 720080"/>
              <a:gd name="connsiteY2" fmla="*/ 1152128 h 1152128"/>
              <a:gd name="connsiteX3" fmla="*/ 0 w 720080"/>
              <a:gd name="connsiteY3" fmla="*/ 288032 h 1152128"/>
              <a:gd name="connsiteX0" fmla="*/ 0 w 792088"/>
              <a:gd name="connsiteY0" fmla="*/ 0 h 864096"/>
              <a:gd name="connsiteX1" fmla="*/ 792088 w 792088"/>
              <a:gd name="connsiteY1" fmla="*/ 144016 h 864096"/>
              <a:gd name="connsiteX2" fmla="*/ 648072 w 792088"/>
              <a:gd name="connsiteY2" fmla="*/ 864096 h 864096"/>
              <a:gd name="connsiteX3" fmla="*/ 0 w 792088"/>
              <a:gd name="connsiteY3" fmla="*/ 0 h 864096"/>
              <a:gd name="connsiteX0" fmla="*/ 0 w 864096"/>
              <a:gd name="connsiteY0" fmla="*/ 0 h 720080"/>
              <a:gd name="connsiteX1" fmla="*/ 864096 w 864096"/>
              <a:gd name="connsiteY1" fmla="*/ 0 h 720080"/>
              <a:gd name="connsiteX2" fmla="*/ 720080 w 864096"/>
              <a:gd name="connsiteY2" fmla="*/ 720080 h 720080"/>
              <a:gd name="connsiteX3" fmla="*/ 0 w 864096"/>
              <a:gd name="connsiteY3" fmla="*/ 0 h 720080"/>
              <a:gd name="connsiteX0" fmla="*/ 0 w 1080120"/>
              <a:gd name="connsiteY0" fmla="*/ 720080 h 720080"/>
              <a:gd name="connsiteX1" fmla="*/ 1080120 w 1080120"/>
              <a:gd name="connsiteY1" fmla="*/ 0 h 720080"/>
              <a:gd name="connsiteX2" fmla="*/ 936104 w 1080120"/>
              <a:gd name="connsiteY2" fmla="*/ 720080 h 720080"/>
              <a:gd name="connsiteX3" fmla="*/ 0 w 1080120"/>
              <a:gd name="connsiteY3" fmla="*/ 72008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120" h="720080">
                <a:moveTo>
                  <a:pt x="0" y="720080"/>
                </a:moveTo>
                <a:lnTo>
                  <a:pt x="1080120" y="0"/>
                </a:lnTo>
                <a:lnTo>
                  <a:pt x="936104" y="720080"/>
                </a:lnTo>
                <a:lnTo>
                  <a:pt x="0" y="72008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Овал 72"/>
          <p:cNvSpPr/>
          <p:nvPr/>
        </p:nvSpPr>
        <p:spPr>
          <a:xfrm>
            <a:off x="2411760" y="191683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1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4" name="Овал 73"/>
          <p:cNvSpPr/>
          <p:nvPr/>
        </p:nvSpPr>
        <p:spPr>
          <a:xfrm>
            <a:off x="2195736" y="263691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2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5" name="Овал 74"/>
          <p:cNvSpPr/>
          <p:nvPr/>
        </p:nvSpPr>
        <p:spPr>
          <a:xfrm>
            <a:off x="3131840" y="263691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4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6" name="Овал 75"/>
          <p:cNvSpPr/>
          <p:nvPr/>
        </p:nvSpPr>
        <p:spPr>
          <a:xfrm>
            <a:off x="3275856" y="191683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3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7" name="Овал 76"/>
          <p:cNvSpPr/>
          <p:nvPr/>
        </p:nvSpPr>
        <p:spPr>
          <a:xfrm>
            <a:off x="3851920" y="23488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5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9" name="Овал 78"/>
          <p:cNvSpPr/>
          <p:nvPr/>
        </p:nvSpPr>
        <p:spPr>
          <a:xfrm>
            <a:off x="1691680" y="364502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0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Овал 79"/>
          <p:cNvSpPr/>
          <p:nvPr/>
        </p:nvSpPr>
        <p:spPr>
          <a:xfrm>
            <a:off x="2411760" y="335699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1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1" name="Овал 80"/>
          <p:cNvSpPr/>
          <p:nvPr/>
        </p:nvSpPr>
        <p:spPr>
          <a:xfrm>
            <a:off x="2195736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2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2" name="Овал 81"/>
          <p:cNvSpPr/>
          <p:nvPr/>
        </p:nvSpPr>
        <p:spPr>
          <a:xfrm>
            <a:off x="3131840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4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3" name="Овал 82"/>
          <p:cNvSpPr/>
          <p:nvPr/>
        </p:nvSpPr>
        <p:spPr>
          <a:xfrm>
            <a:off x="3275856" y="335699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3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4" name="Овал 83"/>
          <p:cNvSpPr/>
          <p:nvPr/>
        </p:nvSpPr>
        <p:spPr>
          <a:xfrm>
            <a:off x="3851920" y="378904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5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1" name="Овал 90"/>
          <p:cNvSpPr/>
          <p:nvPr/>
        </p:nvSpPr>
        <p:spPr>
          <a:xfrm>
            <a:off x="6012160" y="220486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0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Овал 91"/>
          <p:cNvSpPr/>
          <p:nvPr/>
        </p:nvSpPr>
        <p:spPr>
          <a:xfrm>
            <a:off x="6732240" y="191683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1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3" name="Овал 92"/>
          <p:cNvSpPr/>
          <p:nvPr/>
        </p:nvSpPr>
        <p:spPr>
          <a:xfrm>
            <a:off x="6516216" y="263691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2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4" name="Овал 93"/>
          <p:cNvSpPr/>
          <p:nvPr/>
        </p:nvSpPr>
        <p:spPr>
          <a:xfrm>
            <a:off x="7452320" y="263691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4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5" name="Овал 94"/>
          <p:cNvSpPr/>
          <p:nvPr/>
        </p:nvSpPr>
        <p:spPr>
          <a:xfrm>
            <a:off x="7596336" y="191683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3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6" name="Овал 95"/>
          <p:cNvSpPr/>
          <p:nvPr/>
        </p:nvSpPr>
        <p:spPr>
          <a:xfrm>
            <a:off x="8172400" y="23488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5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7" name="Овал 96"/>
          <p:cNvSpPr/>
          <p:nvPr/>
        </p:nvSpPr>
        <p:spPr>
          <a:xfrm>
            <a:off x="6012160" y="364502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0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8" name="Овал 97"/>
          <p:cNvSpPr/>
          <p:nvPr/>
        </p:nvSpPr>
        <p:spPr>
          <a:xfrm>
            <a:off x="6732240" y="335699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1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9" name="Овал 98"/>
          <p:cNvSpPr/>
          <p:nvPr/>
        </p:nvSpPr>
        <p:spPr>
          <a:xfrm>
            <a:off x="6516216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2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0" name="Овал 99"/>
          <p:cNvSpPr/>
          <p:nvPr/>
        </p:nvSpPr>
        <p:spPr>
          <a:xfrm>
            <a:off x="7452320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4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1" name="Овал 100"/>
          <p:cNvSpPr/>
          <p:nvPr/>
        </p:nvSpPr>
        <p:spPr>
          <a:xfrm>
            <a:off x="7596336" y="335699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3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2" name="Овал 101"/>
          <p:cNvSpPr/>
          <p:nvPr/>
        </p:nvSpPr>
        <p:spPr>
          <a:xfrm>
            <a:off x="8172400" y="378904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5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3" name="Прямая соединительная линия 102"/>
          <p:cNvCxnSpPr/>
          <p:nvPr/>
        </p:nvCxnSpPr>
        <p:spPr>
          <a:xfrm flipV="1">
            <a:off x="2267744" y="4869160"/>
            <a:ext cx="1080120" cy="7200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Овал 106"/>
          <p:cNvSpPr/>
          <p:nvPr/>
        </p:nvSpPr>
        <p:spPr>
          <a:xfrm>
            <a:off x="1691680" y="50851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0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8" name="Овал 107"/>
          <p:cNvSpPr/>
          <p:nvPr/>
        </p:nvSpPr>
        <p:spPr>
          <a:xfrm>
            <a:off x="2411760" y="479715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1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9" name="Овал 108"/>
          <p:cNvSpPr/>
          <p:nvPr/>
        </p:nvSpPr>
        <p:spPr>
          <a:xfrm>
            <a:off x="2195736" y="551723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2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0" name="Овал 109"/>
          <p:cNvSpPr/>
          <p:nvPr/>
        </p:nvSpPr>
        <p:spPr>
          <a:xfrm>
            <a:off x="3131840" y="551723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4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1" name="Овал 110"/>
          <p:cNvSpPr/>
          <p:nvPr/>
        </p:nvSpPr>
        <p:spPr>
          <a:xfrm>
            <a:off x="3275856" y="479715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3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2" name="Овал 111"/>
          <p:cNvSpPr/>
          <p:nvPr/>
        </p:nvSpPr>
        <p:spPr>
          <a:xfrm>
            <a:off x="3851920" y="522920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5</a:t>
            </a:r>
            <a:endParaRPr lang="ru-RU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71600" y="162880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Points</a:t>
            </a:r>
            <a:endParaRPr lang="ru-RU" dirty="0"/>
          </a:p>
        </p:txBody>
      </p:sp>
      <p:sp>
        <p:nvSpPr>
          <p:cNvPr id="114" name="TextBox 113"/>
          <p:cNvSpPr txBox="1"/>
          <p:nvPr/>
        </p:nvSpPr>
        <p:spPr>
          <a:xfrm>
            <a:off x="971600" y="45091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 Strip</a:t>
            </a:r>
            <a:endParaRPr lang="ru-RU" dirty="0"/>
          </a:p>
        </p:txBody>
      </p:sp>
      <p:sp>
        <p:nvSpPr>
          <p:cNvPr id="115" name="TextBox 114"/>
          <p:cNvSpPr txBox="1"/>
          <p:nvPr/>
        </p:nvSpPr>
        <p:spPr>
          <a:xfrm>
            <a:off x="971600" y="314096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Lines</a:t>
            </a:r>
            <a:endParaRPr lang="ru-RU" dirty="0"/>
          </a:p>
        </p:txBody>
      </p:sp>
      <p:sp>
        <p:nvSpPr>
          <p:cNvPr id="116" name="TextBox 115"/>
          <p:cNvSpPr txBox="1"/>
          <p:nvPr/>
        </p:nvSpPr>
        <p:spPr>
          <a:xfrm>
            <a:off x="4860032" y="162880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Triangles</a:t>
            </a:r>
            <a:endParaRPr lang="ru-RU" dirty="0"/>
          </a:p>
        </p:txBody>
      </p:sp>
      <p:sp>
        <p:nvSpPr>
          <p:cNvPr id="117" name="TextBox 116"/>
          <p:cNvSpPr txBox="1"/>
          <p:nvPr/>
        </p:nvSpPr>
        <p:spPr>
          <a:xfrm>
            <a:off x="4860032" y="306896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Triangle Strip</a:t>
            </a:r>
            <a:endParaRPr lang="ru-RU" dirty="0"/>
          </a:p>
        </p:txBody>
      </p:sp>
      <p:sp>
        <p:nvSpPr>
          <p:cNvPr id="119" name="Скругленный прямоугольник 118"/>
          <p:cNvSpPr/>
          <p:nvPr/>
        </p:nvSpPr>
        <p:spPr>
          <a:xfrm>
            <a:off x="827584" y="3068960"/>
            <a:ext cx="3312368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0" name="Скругленный прямоугольник 119"/>
          <p:cNvSpPr/>
          <p:nvPr/>
        </p:nvSpPr>
        <p:spPr>
          <a:xfrm>
            <a:off x="827584" y="4509120"/>
            <a:ext cx="3312368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1" name="Скругленный прямоугольник 120"/>
          <p:cNvSpPr/>
          <p:nvPr/>
        </p:nvSpPr>
        <p:spPr>
          <a:xfrm>
            <a:off x="4788024" y="1628800"/>
            <a:ext cx="3744416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2" name="Скругленный прямоугольник 121"/>
          <p:cNvSpPr/>
          <p:nvPr/>
        </p:nvSpPr>
        <p:spPr>
          <a:xfrm>
            <a:off x="4788024" y="3068960"/>
            <a:ext cx="3744416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Примитивы и методы растеризации</a:t>
            </a:r>
            <a:br>
              <a:rPr lang="ru-RU" sz="3600" dirty="0" smtClean="0"/>
            </a:br>
            <a:endParaRPr lang="ru-RU" sz="3600" dirty="0"/>
          </a:p>
        </p:txBody>
      </p:sp>
      <p:sp>
        <p:nvSpPr>
          <p:cNvPr id="61" name="Содержимое 60"/>
          <p:cNvSpPr>
            <a:spLocks noGrp="1"/>
          </p:cNvSpPr>
          <p:nvPr>
            <p:ph idx="1"/>
          </p:nvPr>
        </p:nvSpPr>
        <p:spPr>
          <a:xfrm>
            <a:off x="539552" y="1340768"/>
            <a:ext cx="5040560" cy="5040560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Режимы смешивания</a:t>
            </a:r>
          </a:p>
          <a:p>
            <a:pPr lvl="1"/>
            <a:r>
              <a:rPr lang="en-US" dirty="0" smtClean="0"/>
              <a:t>Final = </a:t>
            </a:r>
            <a:br>
              <a:rPr lang="en-US" dirty="0" smtClean="0"/>
            </a:br>
            <a:r>
              <a:rPr lang="en-US" dirty="0" err="1" smtClean="0">
                <a:solidFill>
                  <a:srgbClr val="FFFF00"/>
                </a:solidFill>
              </a:rPr>
              <a:t>Src</a:t>
            </a:r>
            <a:r>
              <a:rPr lang="en-US" dirty="0" smtClean="0"/>
              <a:t> * </a:t>
            </a:r>
            <a:r>
              <a:rPr lang="en-US" dirty="0" err="1" smtClean="0">
                <a:solidFill>
                  <a:srgbClr val="92D050"/>
                </a:solidFill>
              </a:rPr>
              <a:t>srcFactor</a:t>
            </a:r>
            <a:r>
              <a:rPr lang="en-US" dirty="0" smtClean="0"/>
              <a:t> [op] </a:t>
            </a:r>
            <a:r>
              <a:rPr lang="en-US" dirty="0" err="1" smtClean="0">
                <a:solidFill>
                  <a:srgbClr val="FFFF00"/>
                </a:solidFill>
              </a:rPr>
              <a:t>Dst</a:t>
            </a:r>
            <a:r>
              <a:rPr lang="en-US" dirty="0" smtClean="0"/>
              <a:t> * </a:t>
            </a:r>
            <a:r>
              <a:rPr lang="en-US" dirty="0" err="1" smtClean="0">
                <a:solidFill>
                  <a:srgbClr val="92D050"/>
                </a:solidFill>
              </a:rPr>
              <a:t>dstFactor</a:t>
            </a:r>
            <a:endParaRPr lang="en-US" dirty="0" smtClean="0">
              <a:solidFill>
                <a:srgbClr val="92D050"/>
              </a:solidFill>
            </a:endParaRPr>
          </a:p>
          <a:p>
            <a:pPr lvl="1"/>
            <a:r>
              <a:rPr lang="en-US" dirty="0" err="1" smtClean="0">
                <a:solidFill>
                  <a:srgbClr val="92D050"/>
                </a:solidFill>
              </a:rPr>
              <a:t>srcFactor</a:t>
            </a:r>
            <a:r>
              <a:rPr lang="en-US" dirty="0" smtClean="0">
                <a:solidFill>
                  <a:srgbClr val="92D050"/>
                </a:solidFill>
              </a:rPr>
              <a:t>, </a:t>
            </a:r>
            <a:r>
              <a:rPr lang="en-US" dirty="0" err="1" smtClean="0">
                <a:solidFill>
                  <a:srgbClr val="92D050"/>
                </a:solidFill>
              </a:rPr>
              <a:t>dstFactor</a:t>
            </a:r>
            <a:r>
              <a:rPr lang="en-US" dirty="0" smtClean="0">
                <a:solidFill>
                  <a:srgbClr val="92D050"/>
                </a:solidFill>
              </a:rPr>
              <a:t>:</a:t>
            </a:r>
          </a:p>
          <a:p>
            <a:pPr lvl="2"/>
            <a:r>
              <a:rPr lang="en-US" sz="2100" dirty="0" smtClean="0"/>
              <a:t>One</a:t>
            </a:r>
            <a:endParaRPr lang="en-US" sz="2100" dirty="0" smtClean="0"/>
          </a:p>
          <a:p>
            <a:pPr lvl="2"/>
            <a:r>
              <a:rPr lang="en-US" sz="2100" dirty="0" smtClean="0"/>
              <a:t>Zero</a:t>
            </a:r>
            <a:endParaRPr lang="en-US" sz="2100" dirty="0" smtClean="0"/>
          </a:p>
          <a:p>
            <a:pPr lvl="2"/>
            <a:r>
              <a:rPr lang="en-US" sz="2100" dirty="0" err="1" smtClean="0"/>
              <a:t>SourceColor</a:t>
            </a:r>
            <a:endParaRPr lang="en-US" sz="2100" dirty="0" smtClean="0"/>
          </a:p>
          <a:p>
            <a:pPr lvl="2"/>
            <a:r>
              <a:rPr lang="en-US" sz="2100" dirty="0" err="1" smtClean="0"/>
              <a:t>InverseSourceColor</a:t>
            </a:r>
            <a:endParaRPr lang="en-US" sz="2100" dirty="0" smtClean="0"/>
          </a:p>
          <a:p>
            <a:pPr lvl="2"/>
            <a:r>
              <a:rPr lang="en-US" sz="2100" dirty="0" err="1" smtClean="0"/>
              <a:t>SourceAlpha</a:t>
            </a:r>
            <a:endParaRPr lang="en-US" sz="2100" dirty="0" smtClean="0"/>
          </a:p>
          <a:p>
            <a:pPr lvl="2"/>
            <a:r>
              <a:rPr lang="en-US" sz="2100" dirty="0" err="1" smtClean="0"/>
              <a:t>InverseSourceAlpha</a:t>
            </a:r>
            <a:endParaRPr lang="en-US" sz="2100" dirty="0" smtClean="0"/>
          </a:p>
          <a:p>
            <a:pPr lvl="2"/>
            <a:r>
              <a:rPr lang="en-US" sz="2100" dirty="0" err="1" smtClean="0"/>
              <a:t>DestinationColor</a:t>
            </a:r>
            <a:endParaRPr lang="en-US" sz="2100" dirty="0" smtClean="0"/>
          </a:p>
          <a:p>
            <a:pPr lvl="2"/>
            <a:r>
              <a:rPr lang="en-US" sz="2100" dirty="0" err="1" smtClean="0"/>
              <a:t>InverseDestinationColor</a:t>
            </a:r>
            <a:endParaRPr lang="en-US" sz="2100" dirty="0" smtClean="0"/>
          </a:p>
          <a:p>
            <a:pPr lvl="2"/>
            <a:r>
              <a:rPr lang="en-US" sz="2100" dirty="0" err="1" smtClean="0"/>
              <a:t>DestinationAlpha</a:t>
            </a:r>
            <a:endParaRPr lang="en-US" sz="2100" dirty="0" smtClean="0"/>
          </a:p>
          <a:p>
            <a:pPr lvl="2"/>
            <a:r>
              <a:rPr lang="en-US" sz="2100" dirty="0" err="1" smtClean="0"/>
              <a:t>InverseDestinationAlpha</a:t>
            </a:r>
            <a:endParaRPr lang="en-US" sz="2100" dirty="0" smtClean="0"/>
          </a:p>
          <a:p>
            <a:pPr lvl="2"/>
            <a:r>
              <a:rPr lang="en-US" sz="2100" dirty="0" err="1" smtClean="0"/>
              <a:t>BlendFactor</a:t>
            </a:r>
            <a:endParaRPr lang="en-US" sz="2100" dirty="0" smtClean="0"/>
          </a:p>
          <a:p>
            <a:pPr lvl="2"/>
            <a:r>
              <a:rPr lang="en-US" sz="2100" dirty="0" err="1" smtClean="0"/>
              <a:t>InverseBlendFactor</a:t>
            </a:r>
            <a:endParaRPr lang="en-US" sz="2100" dirty="0" smtClean="0"/>
          </a:p>
          <a:p>
            <a:pPr lvl="2"/>
            <a:r>
              <a:rPr lang="en-US" sz="2100" dirty="0" err="1" smtClean="0"/>
              <a:t>SourceAlphaSaturation</a:t>
            </a:r>
            <a:endParaRPr lang="ru-RU" sz="3200" dirty="0" smtClean="0"/>
          </a:p>
          <a:p>
            <a:pPr lvl="2"/>
            <a:endParaRPr lang="ru-RU" dirty="0">
              <a:solidFill>
                <a:srgbClr val="92D050"/>
              </a:solidFill>
            </a:endParaRPr>
          </a:p>
        </p:txBody>
      </p:sp>
      <p:pic>
        <p:nvPicPr>
          <p:cNvPr id="65" name="Рисунок 64" descr="Fir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4128" y="3877388"/>
            <a:ext cx="3098003" cy="243193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6" name="Рисунок 65" descr="inGameU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4128" y="1340768"/>
            <a:ext cx="3098003" cy="243193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Равнобедренный треугольник 572"/>
          <p:cNvSpPr/>
          <p:nvPr/>
        </p:nvSpPr>
        <p:spPr>
          <a:xfrm>
            <a:off x="1907704" y="4437112"/>
            <a:ext cx="2304256" cy="1656184"/>
          </a:xfrm>
          <a:prstGeom prst="triangle">
            <a:avLst>
              <a:gd name="adj" fmla="val 68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1260752"/>
          </a:xfrm>
        </p:spPr>
        <p:txBody>
          <a:bodyPr/>
          <a:lstStyle/>
          <a:p>
            <a:r>
              <a:rPr lang="ru-RU" sz="3600" dirty="0" smtClean="0"/>
              <a:t>Примитивы и методы </a:t>
            </a:r>
            <a:r>
              <a:rPr lang="ru-RU" sz="3600" dirty="0" smtClean="0"/>
              <a:t>растеризации</a:t>
            </a:r>
            <a:r>
              <a:rPr lang="en-US" sz="3600" dirty="0" smtClean="0"/>
              <a:t>:</a:t>
            </a:r>
            <a:br>
              <a:rPr lang="en-US" sz="3600" dirty="0" smtClean="0"/>
            </a:br>
            <a:r>
              <a:rPr lang="ru-RU" sz="3600" dirty="0" smtClean="0">
                <a:solidFill>
                  <a:srgbClr val="FFFF00"/>
                </a:solidFill>
              </a:rPr>
              <a:t>Сглаживание краев</a:t>
            </a:r>
            <a:r>
              <a:rPr lang="ru-RU" sz="3600" dirty="0" smtClean="0"/>
              <a:t/>
            </a:r>
            <a:br>
              <a:rPr lang="ru-RU" sz="3600" dirty="0" smtClean="0"/>
            </a:br>
            <a:endParaRPr lang="ru-RU" sz="3600" dirty="0"/>
          </a:p>
        </p:txBody>
      </p:sp>
      <p:pic>
        <p:nvPicPr>
          <p:cNvPr id="9" name="Содержимое 8" descr="MSAA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292080" y="2132856"/>
            <a:ext cx="3240360" cy="4320480"/>
          </a:xfrm>
          <a:ln>
            <a:solidFill>
              <a:schemeClr val="tx2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292080" y="21328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MSAA</a:t>
            </a:r>
            <a:endParaRPr lang="ru-RU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321297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2x MSAA</a:t>
            </a:r>
            <a:endParaRPr lang="ru-RU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2080" y="429309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4x MSAA</a:t>
            </a:r>
            <a:endParaRPr lang="ru-RU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2080" y="537321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8x MSAA</a:t>
            </a:r>
            <a:endParaRPr lang="ru-RU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Равнобедренный треугольник 19"/>
          <p:cNvSpPr/>
          <p:nvPr/>
        </p:nvSpPr>
        <p:spPr>
          <a:xfrm>
            <a:off x="1907704" y="2276872"/>
            <a:ext cx="2304256" cy="1656184"/>
          </a:xfrm>
          <a:prstGeom prst="triangle">
            <a:avLst>
              <a:gd name="adj" fmla="val 68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1907704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051720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195736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2339752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2483768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2627784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2771800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2915816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3059832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3203848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3347864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3491880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3635896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3779912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3923928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4067944" y="378904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2051720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2195736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2339752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2483768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2627784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2771800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2915816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3059832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3203848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3347864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3491880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/>
          <p:cNvSpPr/>
          <p:nvPr/>
        </p:nvSpPr>
        <p:spPr>
          <a:xfrm>
            <a:off x="3635896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3779912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3923928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4067944" y="364502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 54"/>
          <p:cNvSpPr/>
          <p:nvPr/>
        </p:nvSpPr>
        <p:spPr>
          <a:xfrm>
            <a:off x="2195736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2339752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/>
          <p:cNvSpPr/>
          <p:nvPr/>
        </p:nvSpPr>
        <p:spPr>
          <a:xfrm>
            <a:off x="2483768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/>
          <p:cNvSpPr/>
          <p:nvPr/>
        </p:nvSpPr>
        <p:spPr>
          <a:xfrm>
            <a:off x="2627784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/>
          <p:cNvSpPr/>
          <p:nvPr/>
        </p:nvSpPr>
        <p:spPr>
          <a:xfrm>
            <a:off x="2771800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 59"/>
          <p:cNvSpPr/>
          <p:nvPr/>
        </p:nvSpPr>
        <p:spPr>
          <a:xfrm>
            <a:off x="2915816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/>
          <p:cNvSpPr/>
          <p:nvPr/>
        </p:nvSpPr>
        <p:spPr>
          <a:xfrm>
            <a:off x="3059832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 62"/>
          <p:cNvSpPr/>
          <p:nvPr/>
        </p:nvSpPr>
        <p:spPr>
          <a:xfrm>
            <a:off x="3203848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/>
          <p:cNvSpPr/>
          <p:nvPr/>
        </p:nvSpPr>
        <p:spPr>
          <a:xfrm>
            <a:off x="3347864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 66"/>
          <p:cNvSpPr/>
          <p:nvPr/>
        </p:nvSpPr>
        <p:spPr>
          <a:xfrm>
            <a:off x="3491880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/>
          <p:cNvSpPr/>
          <p:nvPr/>
        </p:nvSpPr>
        <p:spPr>
          <a:xfrm>
            <a:off x="3635896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ямоугольник 68"/>
          <p:cNvSpPr/>
          <p:nvPr/>
        </p:nvSpPr>
        <p:spPr>
          <a:xfrm>
            <a:off x="3779912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Прямоугольник 69"/>
          <p:cNvSpPr/>
          <p:nvPr/>
        </p:nvSpPr>
        <p:spPr>
          <a:xfrm>
            <a:off x="3923928" y="350100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Прямоугольник 74"/>
          <p:cNvSpPr/>
          <p:nvPr/>
        </p:nvSpPr>
        <p:spPr>
          <a:xfrm>
            <a:off x="2339752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 75"/>
          <p:cNvSpPr/>
          <p:nvPr/>
        </p:nvSpPr>
        <p:spPr>
          <a:xfrm>
            <a:off x="2483768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Прямоугольник 76"/>
          <p:cNvSpPr/>
          <p:nvPr/>
        </p:nvSpPr>
        <p:spPr>
          <a:xfrm>
            <a:off x="2627784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Прямоугольник 77"/>
          <p:cNvSpPr/>
          <p:nvPr/>
        </p:nvSpPr>
        <p:spPr>
          <a:xfrm>
            <a:off x="2771800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Прямоугольник 78"/>
          <p:cNvSpPr/>
          <p:nvPr/>
        </p:nvSpPr>
        <p:spPr>
          <a:xfrm>
            <a:off x="2915816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Прямоугольник 79"/>
          <p:cNvSpPr/>
          <p:nvPr/>
        </p:nvSpPr>
        <p:spPr>
          <a:xfrm>
            <a:off x="3059832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Прямоугольник 80"/>
          <p:cNvSpPr/>
          <p:nvPr/>
        </p:nvSpPr>
        <p:spPr>
          <a:xfrm>
            <a:off x="3203848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Прямоугольник 81"/>
          <p:cNvSpPr/>
          <p:nvPr/>
        </p:nvSpPr>
        <p:spPr>
          <a:xfrm>
            <a:off x="3347864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Прямоугольник 82"/>
          <p:cNvSpPr/>
          <p:nvPr/>
        </p:nvSpPr>
        <p:spPr>
          <a:xfrm>
            <a:off x="3491880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Прямоугольник 83"/>
          <p:cNvSpPr/>
          <p:nvPr/>
        </p:nvSpPr>
        <p:spPr>
          <a:xfrm>
            <a:off x="3635896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Прямоугольник 84"/>
          <p:cNvSpPr/>
          <p:nvPr/>
        </p:nvSpPr>
        <p:spPr>
          <a:xfrm>
            <a:off x="3779912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Прямоугольник 85"/>
          <p:cNvSpPr/>
          <p:nvPr/>
        </p:nvSpPr>
        <p:spPr>
          <a:xfrm>
            <a:off x="3923928" y="335699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Прямоугольник 91"/>
          <p:cNvSpPr/>
          <p:nvPr/>
        </p:nvSpPr>
        <p:spPr>
          <a:xfrm>
            <a:off x="2483768" y="321297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Прямоугольник 92"/>
          <p:cNvSpPr/>
          <p:nvPr/>
        </p:nvSpPr>
        <p:spPr>
          <a:xfrm>
            <a:off x="2627784" y="321297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Прямоугольник 93"/>
          <p:cNvSpPr/>
          <p:nvPr/>
        </p:nvSpPr>
        <p:spPr>
          <a:xfrm>
            <a:off x="2771800" y="321297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/>
          <p:cNvSpPr/>
          <p:nvPr/>
        </p:nvSpPr>
        <p:spPr>
          <a:xfrm>
            <a:off x="2915816" y="321297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Прямоугольник 95"/>
          <p:cNvSpPr/>
          <p:nvPr/>
        </p:nvSpPr>
        <p:spPr>
          <a:xfrm>
            <a:off x="3059832" y="321297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Прямоугольник 96"/>
          <p:cNvSpPr/>
          <p:nvPr/>
        </p:nvSpPr>
        <p:spPr>
          <a:xfrm>
            <a:off x="3203848" y="321297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Прямоугольник 97"/>
          <p:cNvSpPr/>
          <p:nvPr/>
        </p:nvSpPr>
        <p:spPr>
          <a:xfrm>
            <a:off x="3347864" y="321297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Прямоугольник 98"/>
          <p:cNvSpPr/>
          <p:nvPr/>
        </p:nvSpPr>
        <p:spPr>
          <a:xfrm>
            <a:off x="3491880" y="321297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Прямоугольник 99"/>
          <p:cNvSpPr/>
          <p:nvPr/>
        </p:nvSpPr>
        <p:spPr>
          <a:xfrm>
            <a:off x="3635896" y="321297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Прямоугольник 100"/>
          <p:cNvSpPr/>
          <p:nvPr/>
        </p:nvSpPr>
        <p:spPr>
          <a:xfrm>
            <a:off x="3779912" y="321297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/>
          <p:cNvSpPr/>
          <p:nvPr/>
        </p:nvSpPr>
        <p:spPr>
          <a:xfrm>
            <a:off x="2771800" y="306896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Прямоугольник 110"/>
          <p:cNvSpPr/>
          <p:nvPr/>
        </p:nvSpPr>
        <p:spPr>
          <a:xfrm>
            <a:off x="2915816" y="306896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рямоугольник 111"/>
          <p:cNvSpPr/>
          <p:nvPr/>
        </p:nvSpPr>
        <p:spPr>
          <a:xfrm>
            <a:off x="3059832" y="306896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Прямоугольник 112"/>
          <p:cNvSpPr/>
          <p:nvPr/>
        </p:nvSpPr>
        <p:spPr>
          <a:xfrm>
            <a:off x="3203848" y="306896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Прямоугольник 113"/>
          <p:cNvSpPr/>
          <p:nvPr/>
        </p:nvSpPr>
        <p:spPr>
          <a:xfrm>
            <a:off x="3347864" y="306896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Прямоугольник 114"/>
          <p:cNvSpPr/>
          <p:nvPr/>
        </p:nvSpPr>
        <p:spPr>
          <a:xfrm>
            <a:off x="3491880" y="306896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Прямоугольник 115"/>
          <p:cNvSpPr/>
          <p:nvPr/>
        </p:nvSpPr>
        <p:spPr>
          <a:xfrm>
            <a:off x="3635896" y="306896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7" name="Прямоугольник 116"/>
          <p:cNvSpPr/>
          <p:nvPr/>
        </p:nvSpPr>
        <p:spPr>
          <a:xfrm>
            <a:off x="3779912" y="306896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Прямоугольник 125"/>
          <p:cNvSpPr/>
          <p:nvPr/>
        </p:nvSpPr>
        <p:spPr>
          <a:xfrm>
            <a:off x="2771800" y="292494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Прямоугольник 126"/>
          <p:cNvSpPr/>
          <p:nvPr/>
        </p:nvSpPr>
        <p:spPr>
          <a:xfrm>
            <a:off x="2915816" y="292494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Прямоугольник 127"/>
          <p:cNvSpPr/>
          <p:nvPr/>
        </p:nvSpPr>
        <p:spPr>
          <a:xfrm>
            <a:off x="3059832" y="292494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Прямоугольник 128"/>
          <p:cNvSpPr/>
          <p:nvPr/>
        </p:nvSpPr>
        <p:spPr>
          <a:xfrm>
            <a:off x="3203848" y="292494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Прямоугольник 129"/>
          <p:cNvSpPr/>
          <p:nvPr/>
        </p:nvSpPr>
        <p:spPr>
          <a:xfrm>
            <a:off x="3347864" y="292494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1" name="Прямоугольник 130"/>
          <p:cNvSpPr/>
          <p:nvPr/>
        </p:nvSpPr>
        <p:spPr>
          <a:xfrm>
            <a:off x="3491880" y="292494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Прямоугольник 131"/>
          <p:cNvSpPr/>
          <p:nvPr/>
        </p:nvSpPr>
        <p:spPr>
          <a:xfrm>
            <a:off x="3635896" y="2924944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3" name="Прямоугольник 142"/>
          <p:cNvSpPr/>
          <p:nvPr/>
        </p:nvSpPr>
        <p:spPr>
          <a:xfrm>
            <a:off x="2915816" y="278092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4" name="Прямоугольник 143"/>
          <p:cNvSpPr/>
          <p:nvPr/>
        </p:nvSpPr>
        <p:spPr>
          <a:xfrm>
            <a:off x="3059832" y="278092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5" name="Прямоугольник 144"/>
          <p:cNvSpPr/>
          <p:nvPr/>
        </p:nvSpPr>
        <p:spPr>
          <a:xfrm>
            <a:off x="3203848" y="278092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6" name="Прямоугольник 145"/>
          <p:cNvSpPr/>
          <p:nvPr/>
        </p:nvSpPr>
        <p:spPr>
          <a:xfrm>
            <a:off x="3347864" y="278092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7" name="Прямоугольник 146"/>
          <p:cNvSpPr/>
          <p:nvPr/>
        </p:nvSpPr>
        <p:spPr>
          <a:xfrm>
            <a:off x="3491880" y="278092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8" name="Прямоугольник 147"/>
          <p:cNvSpPr/>
          <p:nvPr/>
        </p:nvSpPr>
        <p:spPr>
          <a:xfrm>
            <a:off x="3635896" y="2780928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0" name="Прямоугольник 159"/>
          <p:cNvSpPr/>
          <p:nvPr/>
        </p:nvSpPr>
        <p:spPr>
          <a:xfrm>
            <a:off x="3059832" y="263691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1" name="Прямоугольник 160"/>
          <p:cNvSpPr/>
          <p:nvPr/>
        </p:nvSpPr>
        <p:spPr>
          <a:xfrm>
            <a:off x="3203848" y="263691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2" name="Прямоугольник 161"/>
          <p:cNvSpPr/>
          <p:nvPr/>
        </p:nvSpPr>
        <p:spPr>
          <a:xfrm>
            <a:off x="3347864" y="263691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3" name="Прямоугольник 162"/>
          <p:cNvSpPr/>
          <p:nvPr/>
        </p:nvSpPr>
        <p:spPr>
          <a:xfrm>
            <a:off x="3491880" y="2636912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7" name="Прямоугольник 176"/>
          <p:cNvSpPr/>
          <p:nvPr/>
        </p:nvSpPr>
        <p:spPr>
          <a:xfrm>
            <a:off x="3203848" y="249289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8" name="Прямоугольник 177"/>
          <p:cNvSpPr/>
          <p:nvPr/>
        </p:nvSpPr>
        <p:spPr>
          <a:xfrm>
            <a:off x="3347864" y="249289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9" name="Прямоугольник 178"/>
          <p:cNvSpPr/>
          <p:nvPr/>
        </p:nvSpPr>
        <p:spPr>
          <a:xfrm>
            <a:off x="3491880" y="2492896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4" name="Прямоугольник 193"/>
          <p:cNvSpPr/>
          <p:nvPr/>
        </p:nvSpPr>
        <p:spPr>
          <a:xfrm>
            <a:off x="3347864" y="234888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5" name="Прямоугольник 194"/>
          <p:cNvSpPr/>
          <p:nvPr/>
        </p:nvSpPr>
        <p:spPr>
          <a:xfrm>
            <a:off x="3491880" y="234888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6" name="Прямоугольник 205"/>
          <p:cNvSpPr/>
          <p:nvPr/>
        </p:nvSpPr>
        <p:spPr>
          <a:xfrm>
            <a:off x="2627784" y="3068960"/>
            <a:ext cx="14401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1" name="Прямоугольник 280"/>
          <p:cNvSpPr/>
          <p:nvPr/>
        </p:nvSpPr>
        <p:spPr>
          <a:xfrm>
            <a:off x="1907704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2" name="Прямоугольник 281"/>
          <p:cNvSpPr/>
          <p:nvPr/>
        </p:nvSpPr>
        <p:spPr>
          <a:xfrm>
            <a:off x="2051720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3" name="Прямоугольник 282"/>
          <p:cNvSpPr/>
          <p:nvPr/>
        </p:nvSpPr>
        <p:spPr>
          <a:xfrm>
            <a:off x="2195736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4" name="Прямоугольник 283"/>
          <p:cNvSpPr/>
          <p:nvPr/>
        </p:nvSpPr>
        <p:spPr>
          <a:xfrm>
            <a:off x="2339752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5" name="Прямоугольник 284"/>
          <p:cNvSpPr/>
          <p:nvPr/>
        </p:nvSpPr>
        <p:spPr>
          <a:xfrm>
            <a:off x="2483768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6" name="Прямоугольник 285"/>
          <p:cNvSpPr/>
          <p:nvPr/>
        </p:nvSpPr>
        <p:spPr>
          <a:xfrm>
            <a:off x="2627784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7" name="Прямоугольник 286"/>
          <p:cNvSpPr/>
          <p:nvPr/>
        </p:nvSpPr>
        <p:spPr>
          <a:xfrm>
            <a:off x="2771800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8" name="Прямоугольник 287"/>
          <p:cNvSpPr/>
          <p:nvPr/>
        </p:nvSpPr>
        <p:spPr>
          <a:xfrm>
            <a:off x="2915816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9" name="Прямоугольник 288"/>
          <p:cNvSpPr/>
          <p:nvPr/>
        </p:nvSpPr>
        <p:spPr>
          <a:xfrm>
            <a:off x="3059832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0" name="Прямоугольник 289"/>
          <p:cNvSpPr/>
          <p:nvPr/>
        </p:nvSpPr>
        <p:spPr>
          <a:xfrm>
            <a:off x="3203848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1" name="Прямоугольник 290"/>
          <p:cNvSpPr/>
          <p:nvPr/>
        </p:nvSpPr>
        <p:spPr>
          <a:xfrm>
            <a:off x="3347864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2" name="Прямоугольник 291"/>
          <p:cNvSpPr/>
          <p:nvPr/>
        </p:nvSpPr>
        <p:spPr>
          <a:xfrm>
            <a:off x="3491880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3" name="Прямоугольник 292"/>
          <p:cNvSpPr/>
          <p:nvPr/>
        </p:nvSpPr>
        <p:spPr>
          <a:xfrm>
            <a:off x="3635896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4" name="Прямоугольник 293"/>
          <p:cNvSpPr/>
          <p:nvPr/>
        </p:nvSpPr>
        <p:spPr>
          <a:xfrm>
            <a:off x="3779912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5" name="Прямоугольник 294"/>
          <p:cNvSpPr/>
          <p:nvPr/>
        </p:nvSpPr>
        <p:spPr>
          <a:xfrm>
            <a:off x="3923928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6" name="Прямоугольник 295"/>
          <p:cNvSpPr/>
          <p:nvPr/>
        </p:nvSpPr>
        <p:spPr>
          <a:xfrm>
            <a:off x="4067944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7" name="Прямоугольник 296"/>
          <p:cNvSpPr/>
          <p:nvPr/>
        </p:nvSpPr>
        <p:spPr>
          <a:xfrm>
            <a:off x="2051720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8" name="Прямоугольник 297"/>
          <p:cNvSpPr/>
          <p:nvPr/>
        </p:nvSpPr>
        <p:spPr>
          <a:xfrm>
            <a:off x="2195736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9" name="Прямоугольник 298"/>
          <p:cNvSpPr/>
          <p:nvPr/>
        </p:nvSpPr>
        <p:spPr>
          <a:xfrm>
            <a:off x="2339752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0" name="Прямоугольник 299"/>
          <p:cNvSpPr/>
          <p:nvPr/>
        </p:nvSpPr>
        <p:spPr>
          <a:xfrm>
            <a:off x="2483768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1" name="Прямоугольник 300"/>
          <p:cNvSpPr/>
          <p:nvPr/>
        </p:nvSpPr>
        <p:spPr>
          <a:xfrm>
            <a:off x="2627784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2" name="Прямоугольник 301"/>
          <p:cNvSpPr/>
          <p:nvPr/>
        </p:nvSpPr>
        <p:spPr>
          <a:xfrm>
            <a:off x="2771800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3" name="Прямоугольник 302"/>
          <p:cNvSpPr/>
          <p:nvPr/>
        </p:nvSpPr>
        <p:spPr>
          <a:xfrm>
            <a:off x="2915816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4" name="Прямоугольник 303"/>
          <p:cNvSpPr/>
          <p:nvPr/>
        </p:nvSpPr>
        <p:spPr>
          <a:xfrm>
            <a:off x="3059832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5" name="Прямоугольник 304"/>
          <p:cNvSpPr/>
          <p:nvPr/>
        </p:nvSpPr>
        <p:spPr>
          <a:xfrm>
            <a:off x="3203848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6" name="Прямоугольник 305"/>
          <p:cNvSpPr/>
          <p:nvPr/>
        </p:nvSpPr>
        <p:spPr>
          <a:xfrm>
            <a:off x="3347864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7" name="Прямоугольник 306"/>
          <p:cNvSpPr/>
          <p:nvPr/>
        </p:nvSpPr>
        <p:spPr>
          <a:xfrm>
            <a:off x="3491880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8" name="Прямоугольник 307"/>
          <p:cNvSpPr/>
          <p:nvPr/>
        </p:nvSpPr>
        <p:spPr>
          <a:xfrm>
            <a:off x="3635896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9" name="Прямоугольник 308"/>
          <p:cNvSpPr/>
          <p:nvPr/>
        </p:nvSpPr>
        <p:spPr>
          <a:xfrm>
            <a:off x="3779912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0" name="Прямоугольник 309"/>
          <p:cNvSpPr/>
          <p:nvPr/>
        </p:nvSpPr>
        <p:spPr>
          <a:xfrm>
            <a:off x="3923928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1" name="Прямоугольник 310"/>
          <p:cNvSpPr/>
          <p:nvPr/>
        </p:nvSpPr>
        <p:spPr>
          <a:xfrm>
            <a:off x="4067944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2" name="Прямоугольник 311"/>
          <p:cNvSpPr/>
          <p:nvPr/>
        </p:nvSpPr>
        <p:spPr>
          <a:xfrm>
            <a:off x="2195736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3" name="Прямоугольник 312"/>
          <p:cNvSpPr/>
          <p:nvPr/>
        </p:nvSpPr>
        <p:spPr>
          <a:xfrm>
            <a:off x="2339752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4" name="Прямоугольник 313"/>
          <p:cNvSpPr/>
          <p:nvPr/>
        </p:nvSpPr>
        <p:spPr>
          <a:xfrm>
            <a:off x="2483768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5" name="Прямоугольник 314"/>
          <p:cNvSpPr/>
          <p:nvPr/>
        </p:nvSpPr>
        <p:spPr>
          <a:xfrm>
            <a:off x="2627784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6" name="Прямоугольник 315"/>
          <p:cNvSpPr/>
          <p:nvPr/>
        </p:nvSpPr>
        <p:spPr>
          <a:xfrm>
            <a:off x="2771800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7" name="Прямоугольник 316"/>
          <p:cNvSpPr/>
          <p:nvPr/>
        </p:nvSpPr>
        <p:spPr>
          <a:xfrm>
            <a:off x="2915816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8" name="Прямоугольник 317"/>
          <p:cNvSpPr/>
          <p:nvPr/>
        </p:nvSpPr>
        <p:spPr>
          <a:xfrm>
            <a:off x="3059832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9" name="Прямоугольник 318"/>
          <p:cNvSpPr/>
          <p:nvPr/>
        </p:nvSpPr>
        <p:spPr>
          <a:xfrm>
            <a:off x="3203848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0" name="Прямоугольник 319"/>
          <p:cNvSpPr/>
          <p:nvPr/>
        </p:nvSpPr>
        <p:spPr>
          <a:xfrm>
            <a:off x="3347864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1" name="Прямоугольник 320"/>
          <p:cNvSpPr/>
          <p:nvPr/>
        </p:nvSpPr>
        <p:spPr>
          <a:xfrm>
            <a:off x="3491880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2" name="Прямоугольник 321"/>
          <p:cNvSpPr/>
          <p:nvPr/>
        </p:nvSpPr>
        <p:spPr>
          <a:xfrm>
            <a:off x="3635896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3" name="Прямоугольник 322"/>
          <p:cNvSpPr/>
          <p:nvPr/>
        </p:nvSpPr>
        <p:spPr>
          <a:xfrm>
            <a:off x="3779912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4" name="Прямоугольник 323"/>
          <p:cNvSpPr/>
          <p:nvPr/>
        </p:nvSpPr>
        <p:spPr>
          <a:xfrm>
            <a:off x="3923928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5" name="Прямоугольник 324"/>
          <p:cNvSpPr/>
          <p:nvPr/>
        </p:nvSpPr>
        <p:spPr>
          <a:xfrm>
            <a:off x="2339752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6" name="Прямоугольник 325"/>
          <p:cNvSpPr/>
          <p:nvPr/>
        </p:nvSpPr>
        <p:spPr>
          <a:xfrm>
            <a:off x="2483768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7" name="Прямоугольник 326"/>
          <p:cNvSpPr/>
          <p:nvPr/>
        </p:nvSpPr>
        <p:spPr>
          <a:xfrm>
            <a:off x="2627784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8" name="Прямоугольник 327"/>
          <p:cNvSpPr/>
          <p:nvPr/>
        </p:nvSpPr>
        <p:spPr>
          <a:xfrm>
            <a:off x="2771800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9" name="Прямоугольник 328"/>
          <p:cNvSpPr/>
          <p:nvPr/>
        </p:nvSpPr>
        <p:spPr>
          <a:xfrm>
            <a:off x="2915816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0" name="Прямоугольник 329"/>
          <p:cNvSpPr/>
          <p:nvPr/>
        </p:nvSpPr>
        <p:spPr>
          <a:xfrm>
            <a:off x="3059832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1" name="Прямоугольник 330"/>
          <p:cNvSpPr/>
          <p:nvPr/>
        </p:nvSpPr>
        <p:spPr>
          <a:xfrm>
            <a:off x="3203848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2" name="Прямоугольник 331"/>
          <p:cNvSpPr/>
          <p:nvPr/>
        </p:nvSpPr>
        <p:spPr>
          <a:xfrm>
            <a:off x="3347864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3" name="Прямоугольник 332"/>
          <p:cNvSpPr/>
          <p:nvPr/>
        </p:nvSpPr>
        <p:spPr>
          <a:xfrm>
            <a:off x="3491880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4" name="Прямоугольник 333"/>
          <p:cNvSpPr/>
          <p:nvPr/>
        </p:nvSpPr>
        <p:spPr>
          <a:xfrm>
            <a:off x="3635896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5" name="Прямоугольник 334"/>
          <p:cNvSpPr/>
          <p:nvPr/>
        </p:nvSpPr>
        <p:spPr>
          <a:xfrm>
            <a:off x="3779912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6" name="Прямоугольник 335"/>
          <p:cNvSpPr/>
          <p:nvPr/>
        </p:nvSpPr>
        <p:spPr>
          <a:xfrm>
            <a:off x="3923928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7" name="Прямоугольник 336"/>
          <p:cNvSpPr/>
          <p:nvPr/>
        </p:nvSpPr>
        <p:spPr>
          <a:xfrm>
            <a:off x="2483768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8" name="Прямоугольник 337"/>
          <p:cNvSpPr/>
          <p:nvPr/>
        </p:nvSpPr>
        <p:spPr>
          <a:xfrm>
            <a:off x="2627784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9" name="Прямоугольник 338"/>
          <p:cNvSpPr/>
          <p:nvPr/>
        </p:nvSpPr>
        <p:spPr>
          <a:xfrm>
            <a:off x="2771800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0" name="Прямоугольник 339"/>
          <p:cNvSpPr/>
          <p:nvPr/>
        </p:nvSpPr>
        <p:spPr>
          <a:xfrm>
            <a:off x="2915816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1" name="Прямоугольник 340"/>
          <p:cNvSpPr/>
          <p:nvPr/>
        </p:nvSpPr>
        <p:spPr>
          <a:xfrm>
            <a:off x="3059832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2" name="Прямоугольник 341"/>
          <p:cNvSpPr/>
          <p:nvPr/>
        </p:nvSpPr>
        <p:spPr>
          <a:xfrm>
            <a:off x="3203848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3" name="Прямоугольник 342"/>
          <p:cNvSpPr/>
          <p:nvPr/>
        </p:nvSpPr>
        <p:spPr>
          <a:xfrm>
            <a:off x="3347864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4" name="Прямоугольник 343"/>
          <p:cNvSpPr/>
          <p:nvPr/>
        </p:nvSpPr>
        <p:spPr>
          <a:xfrm>
            <a:off x="3491880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5" name="Прямоугольник 344"/>
          <p:cNvSpPr/>
          <p:nvPr/>
        </p:nvSpPr>
        <p:spPr>
          <a:xfrm>
            <a:off x="3635896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6" name="Прямоугольник 345"/>
          <p:cNvSpPr/>
          <p:nvPr/>
        </p:nvSpPr>
        <p:spPr>
          <a:xfrm>
            <a:off x="3779912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7" name="Прямоугольник 346"/>
          <p:cNvSpPr/>
          <p:nvPr/>
        </p:nvSpPr>
        <p:spPr>
          <a:xfrm>
            <a:off x="2771800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8" name="Прямоугольник 347"/>
          <p:cNvSpPr/>
          <p:nvPr/>
        </p:nvSpPr>
        <p:spPr>
          <a:xfrm>
            <a:off x="2915816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9" name="Прямоугольник 348"/>
          <p:cNvSpPr/>
          <p:nvPr/>
        </p:nvSpPr>
        <p:spPr>
          <a:xfrm>
            <a:off x="3059832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0" name="Прямоугольник 349"/>
          <p:cNvSpPr/>
          <p:nvPr/>
        </p:nvSpPr>
        <p:spPr>
          <a:xfrm>
            <a:off x="3203848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1" name="Прямоугольник 350"/>
          <p:cNvSpPr/>
          <p:nvPr/>
        </p:nvSpPr>
        <p:spPr>
          <a:xfrm>
            <a:off x="3347864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2" name="Прямоугольник 351"/>
          <p:cNvSpPr/>
          <p:nvPr/>
        </p:nvSpPr>
        <p:spPr>
          <a:xfrm>
            <a:off x="3491880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3" name="Прямоугольник 352"/>
          <p:cNvSpPr/>
          <p:nvPr/>
        </p:nvSpPr>
        <p:spPr>
          <a:xfrm>
            <a:off x="3635896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4" name="Прямоугольник 353"/>
          <p:cNvSpPr/>
          <p:nvPr/>
        </p:nvSpPr>
        <p:spPr>
          <a:xfrm>
            <a:off x="3779912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5" name="Прямоугольник 354"/>
          <p:cNvSpPr/>
          <p:nvPr/>
        </p:nvSpPr>
        <p:spPr>
          <a:xfrm>
            <a:off x="2771800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6" name="Прямоугольник 355"/>
          <p:cNvSpPr/>
          <p:nvPr/>
        </p:nvSpPr>
        <p:spPr>
          <a:xfrm>
            <a:off x="2915816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7" name="Прямоугольник 356"/>
          <p:cNvSpPr/>
          <p:nvPr/>
        </p:nvSpPr>
        <p:spPr>
          <a:xfrm>
            <a:off x="3059832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8" name="Прямоугольник 357"/>
          <p:cNvSpPr/>
          <p:nvPr/>
        </p:nvSpPr>
        <p:spPr>
          <a:xfrm>
            <a:off x="3203848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9" name="Прямоугольник 358"/>
          <p:cNvSpPr/>
          <p:nvPr/>
        </p:nvSpPr>
        <p:spPr>
          <a:xfrm>
            <a:off x="3347864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0" name="Прямоугольник 359"/>
          <p:cNvSpPr/>
          <p:nvPr/>
        </p:nvSpPr>
        <p:spPr>
          <a:xfrm>
            <a:off x="3491880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1" name="Прямоугольник 360"/>
          <p:cNvSpPr/>
          <p:nvPr/>
        </p:nvSpPr>
        <p:spPr>
          <a:xfrm>
            <a:off x="3635896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2" name="Прямоугольник 361"/>
          <p:cNvSpPr/>
          <p:nvPr/>
        </p:nvSpPr>
        <p:spPr>
          <a:xfrm>
            <a:off x="2915816" y="494116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3" name="Прямоугольник 362"/>
          <p:cNvSpPr/>
          <p:nvPr/>
        </p:nvSpPr>
        <p:spPr>
          <a:xfrm>
            <a:off x="3059832" y="494116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4" name="Прямоугольник 363"/>
          <p:cNvSpPr/>
          <p:nvPr/>
        </p:nvSpPr>
        <p:spPr>
          <a:xfrm>
            <a:off x="3203848" y="494116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5" name="Прямоугольник 364"/>
          <p:cNvSpPr/>
          <p:nvPr/>
        </p:nvSpPr>
        <p:spPr>
          <a:xfrm>
            <a:off x="3347864" y="494116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6" name="Прямоугольник 365"/>
          <p:cNvSpPr/>
          <p:nvPr/>
        </p:nvSpPr>
        <p:spPr>
          <a:xfrm>
            <a:off x="3491880" y="494116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7" name="Прямоугольник 366"/>
          <p:cNvSpPr/>
          <p:nvPr/>
        </p:nvSpPr>
        <p:spPr>
          <a:xfrm>
            <a:off x="3635896" y="494116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8" name="Прямоугольник 367"/>
          <p:cNvSpPr/>
          <p:nvPr/>
        </p:nvSpPr>
        <p:spPr>
          <a:xfrm>
            <a:off x="3059832" y="479715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9" name="Прямоугольник 368"/>
          <p:cNvSpPr/>
          <p:nvPr/>
        </p:nvSpPr>
        <p:spPr>
          <a:xfrm>
            <a:off x="3203848" y="479715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0" name="Прямоугольник 369"/>
          <p:cNvSpPr/>
          <p:nvPr/>
        </p:nvSpPr>
        <p:spPr>
          <a:xfrm>
            <a:off x="3347864" y="479715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1" name="Прямоугольник 370"/>
          <p:cNvSpPr/>
          <p:nvPr/>
        </p:nvSpPr>
        <p:spPr>
          <a:xfrm>
            <a:off x="3491880" y="479715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2" name="Прямоугольник 371"/>
          <p:cNvSpPr/>
          <p:nvPr/>
        </p:nvSpPr>
        <p:spPr>
          <a:xfrm>
            <a:off x="3203848" y="465313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3" name="Прямоугольник 372"/>
          <p:cNvSpPr/>
          <p:nvPr/>
        </p:nvSpPr>
        <p:spPr>
          <a:xfrm>
            <a:off x="3347864" y="465313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4" name="Прямоугольник 373"/>
          <p:cNvSpPr/>
          <p:nvPr/>
        </p:nvSpPr>
        <p:spPr>
          <a:xfrm>
            <a:off x="3491880" y="465313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5" name="Прямоугольник 374"/>
          <p:cNvSpPr/>
          <p:nvPr/>
        </p:nvSpPr>
        <p:spPr>
          <a:xfrm>
            <a:off x="3347864" y="450912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6" name="Прямоугольник 375"/>
          <p:cNvSpPr/>
          <p:nvPr/>
        </p:nvSpPr>
        <p:spPr>
          <a:xfrm>
            <a:off x="3491880" y="450912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7" name="Прямоугольник 376"/>
          <p:cNvSpPr/>
          <p:nvPr/>
        </p:nvSpPr>
        <p:spPr>
          <a:xfrm>
            <a:off x="2627784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7" name="Прямоугольник 476"/>
          <p:cNvSpPr/>
          <p:nvPr/>
        </p:nvSpPr>
        <p:spPr>
          <a:xfrm>
            <a:off x="2123728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8" name="Прямоугольник 477"/>
          <p:cNvSpPr/>
          <p:nvPr/>
        </p:nvSpPr>
        <p:spPr>
          <a:xfrm>
            <a:off x="2267744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9" name="Прямоугольник 478"/>
          <p:cNvSpPr/>
          <p:nvPr/>
        </p:nvSpPr>
        <p:spPr>
          <a:xfrm>
            <a:off x="2411760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0" name="Прямоугольник 479"/>
          <p:cNvSpPr/>
          <p:nvPr/>
        </p:nvSpPr>
        <p:spPr>
          <a:xfrm>
            <a:off x="2555776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1" name="Прямоугольник 480"/>
          <p:cNvSpPr/>
          <p:nvPr/>
        </p:nvSpPr>
        <p:spPr>
          <a:xfrm>
            <a:off x="2699792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2" name="Прямоугольник 481"/>
          <p:cNvSpPr/>
          <p:nvPr/>
        </p:nvSpPr>
        <p:spPr>
          <a:xfrm>
            <a:off x="2843808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3" name="Прямоугольник 482"/>
          <p:cNvSpPr/>
          <p:nvPr/>
        </p:nvSpPr>
        <p:spPr>
          <a:xfrm>
            <a:off x="2987824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4" name="Прямоугольник 483"/>
          <p:cNvSpPr/>
          <p:nvPr/>
        </p:nvSpPr>
        <p:spPr>
          <a:xfrm>
            <a:off x="3131840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5" name="Прямоугольник 484"/>
          <p:cNvSpPr/>
          <p:nvPr/>
        </p:nvSpPr>
        <p:spPr>
          <a:xfrm>
            <a:off x="3275856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6" name="Прямоугольник 485"/>
          <p:cNvSpPr/>
          <p:nvPr/>
        </p:nvSpPr>
        <p:spPr>
          <a:xfrm>
            <a:off x="3419872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7" name="Прямоугольник 486"/>
          <p:cNvSpPr/>
          <p:nvPr/>
        </p:nvSpPr>
        <p:spPr>
          <a:xfrm>
            <a:off x="3563888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8" name="Прямоугольник 487"/>
          <p:cNvSpPr/>
          <p:nvPr/>
        </p:nvSpPr>
        <p:spPr>
          <a:xfrm>
            <a:off x="3707904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9" name="Прямоугольник 488"/>
          <p:cNvSpPr/>
          <p:nvPr/>
        </p:nvSpPr>
        <p:spPr>
          <a:xfrm>
            <a:off x="3851920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0" name="Прямоугольник 489"/>
          <p:cNvSpPr/>
          <p:nvPr/>
        </p:nvSpPr>
        <p:spPr>
          <a:xfrm>
            <a:off x="3995936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1" name="Прямоугольник 490"/>
          <p:cNvSpPr/>
          <p:nvPr/>
        </p:nvSpPr>
        <p:spPr>
          <a:xfrm>
            <a:off x="4139952" y="594928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3" name="Прямоугольник 492"/>
          <p:cNvSpPr/>
          <p:nvPr/>
        </p:nvSpPr>
        <p:spPr>
          <a:xfrm>
            <a:off x="2267744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4" name="Прямоугольник 493"/>
          <p:cNvSpPr/>
          <p:nvPr/>
        </p:nvSpPr>
        <p:spPr>
          <a:xfrm>
            <a:off x="2411760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5" name="Прямоугольник 494"/>
          <p:cNvSpPr/>
          <p:nvPr/>
        </p:nvSpPr>
        <p:spPr>
          <a:xfrm>
            <a:off x="2555776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6" name="Прямоугольник 495"/>
          <p:cNvSpPr/>
          <p:nvPr/>
        </p:nvSpPr>
        <p:spPr>
          <a:xfrm>
            <a:off x="2699792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7" name="Прямоугольник 496"/>
          <p:cNvSpPr/>
          <p:nvPr/>
        </p:nvSpPr>
        <p:spPr>
          <a:xfrm>
            <a:off x="2843808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8" name="Прямоугольник 497"/>
          <p:cNvSpPr/>
          <p:nvPr/>
        </p:nvSpPr>
        <p:spPr>
          <a:xfrm>
            <a:off x="2987824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9" name="Прямоугольник 498"/>
          <p:cNvSpPr/>
          <p:nvPr/>
        </p:nvSpPr>
        <p:spPr>
          <a:xfrm>
            <a:off x="3131840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0" name="Прямоугольник 499"/>
          <p:cNvSpPr/>
          <p:nvPr/>
        </p:nvSpPr>
        <p:spPr>
          <a:xfrm>
            <a:off x="3275856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1" name="Прямоугольник 500"/>
          <p:cNvSpPr/>
          <p:nvPr/>
        </p:nvSpPr>
        <p:spPr>
          <a:xfrm>
            <a:off x="3419872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2" name="Прямоугольник 501"/>
          <p:cNvSpPr/>
          <p:nvPr/>
        </p:nvSpPr>
        <p:spPr>
          <a:xfrm>
            <a:off x="3563888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3" name="Прямоугольник 502"/>
          <p:cNvSpPr/>
          <p:nvPr/>
        </p:nvSpPr>
        <p:spPr>
          <a:xfrm>
            <a:off x="3707904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4" name="Прямоугольник 503"/>
          <p:cNvSpPr/>
          <p:nvPr/>
        </p:nvSpPr>
        <p:spPr>
          <a:xfrm>
            <a:off x="3851920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5" name="Прямоугольник 504"/>
          <p:cNvSpPr/>
          <p:nvPr/>
        </p:nvSpPr>
        <p:spPr>
          <a:xfrm>
            <a:off x="3995936" y="580526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8" name="Прямоугольник 507"/>
          <p:cNvSpPr/>
          <p:nvPr/>
        </p:nvSpPr>
        <p:spPr>
          <a:xfrm>
            <a:off x="2411760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9" name="Прямоугольник 508"/>
          <p:cNvSpPr/>
          <p:nvPr/>
        </p:nvSpPr>
        <p:spPr>
          <a:xfrm>
            <a:off x="2555776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0" name="Прямоугольник 509"/>
          <p:cNvSpPr/>
          <p:nvPr/>
        </p:nvSpPr>
        <p:spPr>
          <a:xfrm>
            <a:off x="2699792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1" name="Прямоугольник 510"/>
          <p:cNvSpPr/>
          <p:nvPr/>
        </p:nvSpPr>
        <p:spPr>
          <a:xfrm>
            <a:off x="2843808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2" name="Прямоугольник 511"/>
          <p:cNvSpPr/>
          <p:nvPr/>
        </p:nvSpPr>
        <p:spPr>
          <a:xfrm>
            <a:off x="2987824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3" name="Прямоугольник 512"/>
          <p:cNvSpPr/>
          <p:nvPr/>
        </p:nvSpPr>
        <p:spPr>
          <a:xfrm>
            <a:off x="3131840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4" name="Прямоугольник 513"/>
          <p:cNvSpPr/>
          <p:nvPr/>
        </p:nvSpPr>
        <p:spPr>
          <a:xfrm>
            <a:off x="3275856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5" name="Прямоугольник 514"/>
          <p:cNvSpPr/>
          <p:nvPr/>
        </p:nvSpPr>
        <p:spPr>
          <a:xfrm>
            <a:off x="3419872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6" name="Прямоугольник 515"/>
          <p:cNvSpPr/>
          <p:nvPr/>
        </p:nvSpPr>
        <p:spPr>
          <a:xfrm>
            <a:off x="3563888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7" name="Прямоугольник 516"/>
          <p:cNvSpPr/>
          <p:nvPr/>
        </p:nvSpPr>
        <p:spPr>
          <a:xfrm>
            <a:off x="3707904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8" name="Прямоугольник 517"/>
          <p:cNvSpPr/>
          <p:nvPr/>
        </p:nvSpPr>
        <p:spPr>
          <a:xfrm>
            <a:off x="3851920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9" name="Прямоугольник 518"/>
          <p:cNvSpPr/>
          <p:nvPr/>
        </p:nvSpPr>
        <p:spPr>
          <a:xfrm>
            <a:off x="3995936" y="566124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1" name="Прямоугольник 520"/>
          <p:cNvSpPr/>
          <p:nvPr/>
        </p:nvSpPr>
        <p:spPr>
          <a:xfrm>
            <a:off x="2555776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2" name="Прямоугольник 521"/>
          <p:cNvSpPr/>
          <p:nvPr/>
        </p:nvSpPr>
        <p:spPr>
          <a:xfrm>
            <a:off x="2699792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3" name="Прямоугольник 522"/>
          <p:cNvSpPr/>
          <p:nvPr/>
        </p:nvSpPr>
        <p:spPr>
          <a:xfrm>
            <a:off x="2843808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4" name="Прямоугольник 523"/>
          <p:cNvSpPr/>
          <p:nvPr/>
        </p:nvSpPr>
        <p:spPr>
          <a:xfrm>
            <a:off x="2987824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5" name="Прямоугольник 524"/>
          <p:cNvSpPr/>
          <p:nvPr/>
        </p:nvSpPr>
        <p:spPr>
          <a:xfrm>
            <a:off x="3131840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6" name="Прямоугольник 525"/>
          <p:cNvSpPr/>
          <p:nvPr/>
        </p:nvSpPr>
        <p:spPr>
          <a:xfrm>
            <a:off x="3275856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7" name="Прямоугольник 526"/>
          <p:cNvSpPr/>
          <p:nvPr/>
        </p:nvSpPr>
        <p:spPr>
          <a:xfrm>
            <a:off x="3419872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8" name="Прямоугольник 527"/>
          <p:cNvSpPr/>
          <p:nvPr/>
        </p:nvSpPr>
        <p:spPr>
          <a:xfrm>
            <a:off x="3563888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9" name="Прямоугольник 528"/>
          <p:cNvSpPr/>
          <p:nvPr/>
        </p:nvSpPr>
        <p:spPr>
          <a:xfrm>
            <a:off x="3707904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0" name="Прямоугольник 529"/>
          <p:cNvSpPr/>
          <p:nvPr/>
        </p:nvSpPr>
        <p:spPr>
          <a:xfrm>
            <a:off x="3851920" y="551723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3" name="Прямоугольник 532"/>
          <p:cNvSpPr/>
          <p:nvPr/>
        </p:nvSpPr>
        <p:spPr>
          <a:xfrm>
            <a:off x="2699792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4" name="Прямоугольник 533"/>
          <p:cNvSpPr/>
          <p:nvPr/>
        </p:nvSpPr>
        <p:spPr>
          <a:xfrm>
            <a:off x="2843808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5" name="Прямоугольник 534"/>
          <p:cNvSpPr/>
          <p:nvPr/>
        </p:nvSpPr>
        <p:spPr>
          <a:xfrm>
            <a:off x="2987824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6" name="Прямоугольник 535"/>
          <p:cNvSpPr/>
          <p:nvPr/>
        </p:nvSpPr>
        <p:spPr>
          <a:xfrm>
            <a:off x="3131840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7" name="Прямоугольник 536"/>
          <p:cNvSpPr/>
          <p:nvPr/>
        </p:nvSpPr>
        <p:spPr>
          <a:xfrm>
            <a:off x="3275856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8" name="Прямоугольник 537"/>
          <p:cNvSpPr/>
          <p:nvPr/>
        </p:nvSpPr>
        <p:spPr>
          <a:xfrm>
            <a:off x="3419872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9" name="Прямоугольник 538"/>
          <p:cNvSpPr/>
          <p:nvPr/>
        </p:nvSpPr>
        <p:spPr>
          <a:xfrm>
            <a:off x="3563888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0" name="Прямоугольник 539"/>
          <p:cNvSpPr/>
          <p:nvPr/>
        </p:nvSpPr>
        <p:spPr>
          <a:xfrm>
            <a:off x="3707904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1" name="Прямоугольник 540"/>
          <p:cNvSpPr/>
          <p:nvPr/>
        </p:nvSpPr>
        <p:spPr>
          <a:xfrm>
            <a:off x="3851920" y="537321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2" name="Прямоугольник 541"/>
          <p:cNvSpPr/>
          <p:nvPr/>
        </p:nvSpPr>
        <p:spPr>
          <a:xfrm>
            <a:off x="2843808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3" name="Прямоугольник 542"/>
          <p:cNvSpPr/>
          <p:nvPr/>
        </p:nvSpPr>
        <p:spPr>
          <a:xfrm>
            <a:off x="2987824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4" name="Прямоугольник 543"/>
          <p:cNvSpPr/>
          <p:nvPr/>
        </p:nvSpPr>
        <p:spPr>
          <a:xfrm>
            <a:off x="3131840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5" name="Прямоугольник 544"/>
          <p:cNvSpPr/>
          <p:nvPr/>
        </p:nvSpPr>
        <p:spPr>
          <a:xfrm>
            <a:off x="3275856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6" name="Прямоугольник 545"/>
          <p:cNvSpPr/>
          <p:nvPr/>
        </p:nvSpPr>
        <p:spPr>
          <a:xfrm>
            <a:off x="3419872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7" name="Прямоугольник 546"/>
          <p:cNvSpPr/>
          <p:nvPr/>
        </p:nvSpPr>
        <p:spPr>
          <a:xfrm>
            <a:off x="3563888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8" name="Прямоугольник 547"/>
          <p:cNvSpPr/>
          <p:nvPr/>
        </p:nvSpPr>
        <p:spPr>
          <a:xfrm>
            <a:off x="3707904" y="522920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0" name="Прямоугольник 549"/>
          <p:cNvSpPr/>
          <p:nvPr/>
        </p:nvSpPr>
        <p:spPr>
          <a:xfrm>
            <a:off x="2843808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1" name="Прямоугольник 550"/>
          <p:cNvSpPr/>
          <p:nvPr/>
        </p:nvSpPr>
        <p:spPr>
          <a:xfrm>
            <a:off x="2987824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2" name="Прямоугольник 551"/>
          <p:cNvSpPr/>
          <p:nvPr/>
        </p:nvSpPr>
        <p:spPr>
          <a:xfrm>
            <a:off x="3131840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3" name="Прямоугольник 552"/>
          <p:cNvSpPr/>
          <p:nvPr/>
        </p:nvSpPr>
        <p:spPr>
          <a:xfrm>
            <a:off x="3275856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4" name="Прямоугольник 553"/>
          <p:cNvSpPr/>
          <p:nvPr/>
        </p:nvSpPr>
        <p:spPr>
          <a:xfrm>
            <a:off x="3419872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5" name="Прямоугольник 554"/>
          <p:cNvSpPr/>
          <p:nvPr/>
        </p:nvSpPr>
        <p:spPr>
          <a:xfrm>
            <a:off x="3563888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6" name="Прямоугольник 555"/>
          <p:cNvSpPr/>
          <p:nvPr/>
        </p:nvSpPr>
        <p:spPr>
          <a:xfrm>
            <a:off x="3707904" y="508518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7" name="Прямоугольник 556"/>
          <p:cNvSpPr/>
          <p:nvPr/>
        </p:nvSpPr>
        <p:spPr>
          <a:xfrm>
            <a:off x="2987824" y="494116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8" name="Прямоугольник 557"/>
          <p:cNvSpPr/>
          <p:nvPr/>
        </p:nvSpPr>
        <p:spPr>
          <a:xfrm>
            <a:off x="3131840" y="494116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9" name="Прямоугольник 558"/>
          <p:cNvSpPr/>
          <p:nvPr/>
        </p:nvSpPr>
        <p:spPr>
          <a:xfrm>
            <a:off x="3275856" y="494116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0" name="Прямоугольник 559"/>
          <p:cNvSpPr/>
          <p:nvPr/>
        </p:nvSpPr>
        <p:spPr>
          <a:xfrm>
            <a:off x="3419872" y="494116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1" name="Прямоугольник 560"/>
          <p:cNvSpPr/>
          <p:nvPr/>
        </p:nvSpPr>
        <p:spPr>
          <a:xfrm>
            <a:off x="3563888" y="4941168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3" name="Прямоугольник 562"/>
          <p:cNvSpPr/>
          <p:nvPr/>
        </p:nvSpPr>
        <p:spPr>
          <a:xfrm>
            <a:off x="3131840" y="479715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4" name="Прямоугольник 563"/>
          <p:cNvSpPr/>
          <p:nvPr/>
        </p:nvSpPr>
        <p:spPr>
          <a:xfrm>
            <a:off x="3275856" y="479715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5" name="Прямоугольник 564"/>
          <p:cNvSpPr/>
          <p:nvPr/>
        </p:nvSpPr>
        <p:spPr>
          <a:xfrm>
            <a:off x="3419872" y="479715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6" name="Прямоугольник 565"/>
          <p:cNvSpPr/>
          <p:nvPr/>
        </p:nvSpPr>
        <p:spPr>
          <a:xfrm>
            <a:off x="3563888" y="4797152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7" name="Прямоугольник 566"/>
          <p:cNvSpPr/>
          <p:nvPr/>
        </p:nvSpPr>
        <p:spPr>
          <a:xfrm>
            <a:off x="3275856" y="465313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8" name="Прямоугольник 567"/>
          <p:cNvSpPr/>
          <p:nvPr/>
        </p:nvSpPr>
        <p:spPr>
          <a:xfrm>
            <a:off x="3419872" y="465313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9" name="Прямоугольник 568"/>
          <p:cNvSpPr/>
          <p:nvPr/>
        </p:nvSpPr>
        <p:spPr>
          <a:xfrm>
            <a:off x="3563888" y="4653136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0" name="Прямоугольник 569"/>
          <p:cNvSpPr/>
          <p:nvPr/>
        </p:nvSpPr>
        <p:spPr>
          <a:xfrm>
            <a:off x="3419872" y="4509120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4" name="Прямоугольник 573"/>
          <p:cNvSpPr/>
          <p:nvPr/>
        </p:nvSpPr>
        <p:spPr>
          <a:xfrm>
            <a:off x="3419872" y="4365104"/>
            <a:ext cx="720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5" name="TextBox 574"/>
          <p:cNvSpPr txBox="1"/>
          <p:nvPr/>
        </p:nvSpPr>
        <p:spPr>
          <a:xfrm>
            <a:off x="971600" y="227687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MSAA</a:t>
            </a:r>
            <a:endParaRPr lang="ru-RU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6" name="TextBox 575"/>
          <p:cNvSpPr txBox="1"/>
          <p:nvPr/>
        </p:nvSpPr>
        <p:spPr>
          <a:xfrm>
            <a:off x="971600" y="443711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2x MSAA</a:t>
            </a:r>
            <a:endParaRPr lang="ru-RU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Текстуры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1D		</a:t>
            </a:r>
            <a:r>
              <a:rPr lang="en-US" dirty="0" smtClean="0">
                <a:solidFill>
                  <a:srgbClr val="FFFF00"/>
                </a:solidFill>
              </a:rPr>
              <a:t>x</a:t>
            </a:r>
          </a:p>
          <a:p>
            <a:r>
              <a:rPr lang="en-US" dirty="0" smtClean="0"/>
              <a:t>2D		</a:t>
            </a:r>
            <a:r>
              <a:rPr lang="en-US" dirty="0" smtClean="0">
                <a:solidFill>
                  <a:srgbClr val="FFFF00"/>
                </a:solidFill>
              </a:rPr>
              <a:t>x, y</a:t>
            </a:r>
          </a:p>
          <a:p>
            <a:r>
              <a:rPr lang="en-US" dirty="0" smtClean="0"/>
              <a:t>3D		</a:t>
            </a:r>
            <a:r>
              <a:rPr lang="en-US" dirty="0" smtClean="0">
                <a:solidFill>
                  <a:srgbClr val="FFFF00"/>
                </a:solidFill>
              </a:rPr>
              <a:t>x, y, z</a:t>
            </a:r>
          </a:p>
          <a:p>
            <a:r>
              <a:rPr lang="en-US" dirty="0" smtClean="0"/>
              <a:t>CUBE	</a:t>
            </a:r>
            <a:r>
              <a:rPr lang="en-US" dirty="0" smtClean="0">
                <a:solidFill>
                  <a:srgbClr val="FFFF00"/>
                </a:solidFill>
              </a:rPr>
              <a:t>x, y, z (</a:t>
            </a:r>
            <a:r>
              <a:rPr lang="ru-RU" dirty="0" smtClean="0">
                <a:solidFill>
                  <a:srgbClr val="FFFF00"/>
                </a:solidFill>
              </a:rPr>
              <a:t>напр.</a:t>
            </a:r>
            <a:r>
              <a:rPr lang="en-US" dirty="0" smtClean="0">
                <a:solidFill>
                  <a:srgbClr val="FFFF00"/>
                </a:solidFill>
              </a:rPr>
              <a:t>)</a:t>
            </a:r>
          </a:p>
          <a:p>
            <a:r>
              <a:rPr lang="en-US" dirty="0" smtClean="0"/>
              <a:t>Texture Arrays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x, y, z (</a:t>
            </a:r>
            <a:r>
              <a:rPr lang="ru-RU" dirty="0" smtClean="0">
                <a:solidFill>
                  <a:srgbClr val="FFFF00"/>
                </a:solidFill>
              </a:rPr>
              <a:t>индекс</a:t>
            </a:r>
            <a:r>
              <a:rPr lang="en-US" dirty="0" smtClean="0">
                <a:solidFill>
                  <a:srgbClr val="FFFF00"/>
                </a:solidFill>
              </a:rPr>
              <a:t>)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Фильтрация:</a:t>
            </a:r>
          </a:p>
          <a:p>
            <a:pPr lvl="1"/>
            <a:r>
              <a:rPr lang="en-US" dirty="0" smtClean="0"/>
              <a:t>Nearest</a:t>
            </a:r>
          </a:p>
          <a:p>
            <a:pPr lvl="1"/>
            <a:r>
              <a:rPr lang="en-US" dirty="0" smtClean="0"/>
              <a:t>Linear</a:t>
            </a:r>
          </a:p>
          <a:p>
            <a:pPr lvl="1"/>
            <a:r>
              <a:rPr lang="en-US" dirty="0" smtClean="0"/>
              <a:t>Linear </a:t>
            </a:r>
            <a:r>
              <a:rPr lang="en-US" dirty="0" err="1" smtClean="0"/>
              <a:t>Mipma</a:t>
            </a:r>
            <a:r>
              <a:rPr lang="en-US" dirty="0" err="1" smtClean="0"/>
              <a:t>p</a:t>
            </a:r>
            <a:r>
              <a:rPr lang="en-US" dirty="0" smtClean="0"/>
              <a:t> Linear</a:t>
            </a:r>
          </a:p>
          <a:p>
            <a:pPr lvl="1"/>
            <a:r>
              <a:rPr lang="en-US" dirty="0" smtClean="0"/>
              <a:t>Anisotropic</a:t>
            </a:r>
          </a:p>
          <a:p>
            <a:r>
              <a:rPr lang="ru-RU" dirty="0" smtClean="0"/>
              <a:t>Адресация:</a:t>
            </a:r>
          </a:p>
          <a:p>
            <a:pPr lvl="1"/>
            <a:r>
              <a:rPr lang="en-US" dirty="0" smtClean="0"/>
              <a:t>Wrap</a:t>
            </a:r>
          </a:p>
          <a:p>
            <a:pPr lvl="1"/>
            <a:r>
              <a:rPr lang="en-US" dirty="0" smtClean="0"/>
              <a:t>Clamp</a:t>
            </a:r>
          </a:p>
          <a:p>
            <a:pPr lvl="1"/>
            <a:r>
              <a:rPr lang="en-US" dirty="0" smtClean="0"/>
              <a:t>Clamp to Edge</a:t>
            </a:r>
          </a:p>
          <a:p>
            <a:pPr lvl="1"/>
            <a:r>
              <a:rPr lang="en-US" dirty="0" smtClean="0"/>
              <a:t>Mirror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Шейдеры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699792" y="1783560"/>
            <a:ext cx="5987008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Vertex </a:t>
            </a:r>
            <a:r>
              <a:rPr lang="en-US" dirty="0" err="1" smtClean="0"/>
              <a:t>Shaders</a:t>
            </a:r>
            <a:endParaRPr lang="en-US" dirty="0" smtClean="0"/>
          </a:p>
          <a:p>
            <a:pPr lvl="1"/>
            <a:r>
              <a:rPr lang="ru-RU" dirty="0" smtClean="0">
                <a:solidFill>
                  <a:srgbClr val="FFFF00"/>
                </a:solidFill>
              </a:rPr>
              <a:t>Вычисление позиции вершины и текстурных координат (</a:t>
            </a:r>
            <a:r>
              <a:rPr lang="en-US" dirty="0" smtClean="0">
                <a:solidFill>
                  <a:srgbClr val="FFFF00"/>
                </a:solidFill>
              </a:rPr>
              <a:t>DX8</a:t>
            </a:r>
            <a:r>
              <a:rPr lang="ru-RU" dirty="0" smtClean="0">
                <a:solidFill>
                  <a:srgbClr val="FFFF00"/>
                </a:solidFill>
              </a:rPr>
              <a:t>)</a:t>
            </a:r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/>
              <a:t>Geometry </a:t>
            </a:r>
            <a:r>
              <a:rPr lang="en-US" dirty="0" err="1" smtClean="0"/>
              <a:t>Shaders</a:t>
            </a:r>
            <a:endParaRPr lang="ru-RU" dirty="0" smtClean="0"/>
          </a:p>
          <a:p>
            <a:pPr lvl="1"/>
            <a:r>
              <a:rPr lang="ru-RU" dirty="0" smtClean="0">
                <a:solidFill>
                  <a:srgbClr val="FFFF00"/>
                </a:solidFill>
              </a:rPr>
              <a:t>Создание геометрии</a:t>
            </a:r>
            <a:r>
              <a:rPr lang="en-US" dirty="0" smtClean="0">
                <a:solidFill>
                  <a:srgbClr val="FFFF00"/>
                </a:solidFill>
              </a:rPr>
              <a:t> (DX10)</a:t>
            </a:r>
          </a:p>
          <a:p>
            <a:r>
              <a:rPr lang="en-US" dirty="0" smtClean="0"/>
              <a:t>Pixel </a:t>
            </a:r>
            <a:r>
              <a:rPr lang="en-US" dirty="0" err="1" smtClean="0"/>
              <a:t>Shaders</a:t>
            </a:r>
            <a:endParaRPr lang="ru-RU" dirty="0" smtClean="0"/>
          </a:p>
          <a:p>
            <a:pPr lvl="1"/>
            <a:r>
              <a:rPr lang="ru-RU" dirty="0" smtClean="0">
                <a:solidFill>
                  <a:srgbClr val="FFFF00"/>
                </a:solidFill>
              </a:rPr>
              <a:t>Вычисление цвета и глубины фрагмента</a:t>
            </a:r>
            <a:r>
              <a:rPr lang="en-US" dirty="0" smtClean="0">
                <a:solidFill>
                  <a:srgbClr val="FFFF00"/>
                </a:solidFill>
              </a:rPr>
              <a:t> (DX8)</a:t>
            </a:r>
            <a:endParaRPr lang="en-US" dirty="0" smtClean="0">
              <a:solidFill>
                <a:srgbClr val="FFFF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Compute </a:t>
            </a:r>
            <a:r>
              <a:rPr lang="en-US" dirty="0" err="1" smtClean="0"/>
              <a:t>Shaders</a:t>
            </a:r>
            <a:endParaRPr lang="ru-RU" dirty="0" smtClean="0"/>
          </a:p>
          <a:p>
            <a:pPr lvl="1"/>
            <a:r>
              <a:rPr lang="ru-RU" dirty="0" smtClean="0">
                <a:solidFill>
                  <a:srgbClr val="FFFF00"/>
                </a:solidFill>
              </a:rPr>
              <a:t>Вычисления общего назначения</a:t>
            </a:r>
            <a:r>
              <a:rPr lang="en-US" dirty="0" smtClean="0">
                <a:solidFill>
                  <a:srgbClr val="FFFF00"/>
                </a:solidFill>
              </a:rPr>
              <a:t> (DX11)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71600" y="1916832"/>
            <a:ext cx="1440160" cy="936104"/>
          </a:xfrm>
          <a:prstGeom prst="rect">
            <a:avLst/>
          </a:prstGeom>
          <a:solidFill>
            <a:srgbClr val="800000">
              <a:alpha val="50196"/>
            </a:srgbClr>
          </a:solidFill>
          <a:ln w="12700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Vertex processing (VS)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vertex data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texture data</a:t>
            </a:r>
            <a:endParaRPr lang="ru-RU" sz="1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71600" y="2996952"/>
            <a:ext cx="1440160" cy="648072"/>
          </a:xfrm>
          <a:prstGeom prst="rect">
            <a:avLst/>
          </a:prstGeom>
          <a:solidFill>
            <a:srgbClr val="800000">
              <a:alpha val="50196"/>
            </a:srgbClr>
          </a:solidFill>
          <a:ln w="12700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Geometry</a:t>
            </a:r>
          </a:p>
          <a:p>
            <a:r>
              <a:rPr lang="en-US" sz="1400" dirty="0" smtClean="0"/>
              <a:t>Processing (GS)</a:t>
            </a:r>
            <a:endParaRPr lang="ru-RU" sz="1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71600" y="3789040"/>
            <a:ext cx="1440160" cy="648072"/>
          </a:xfrm>
          <a:prstGeom prst="rect">
            <a:avLst/>
          </a:prstGeom>
          <a:solidFill>
            <a:srgbClr val="800000">
              <a:alpha val="50196"/>
            </a:srgbClr>
          </a:solidFill>
          <a:ln w="12700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Pixel</a:t>
            </a:r>
          </a:p>
          <a:p>
            <a:r>
              <a:rPr lang="en-US" sz="1400" dirty="0" smtClean="0"/>
              <a:t>Processing (PS)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 texture </a:t>
            </a:r>
            <a:r>
              <a:rPr lang="en-US" sz="1200" dirty="0" smtClean="0">
                <a:solidFill>
                  <a:prstClr val="white"/>
                </a:solidFill>
              </a:rPr>
              <a:t>data</a:t>
            </a:r>
            <a:endParaRPr lang="ru-RU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71600" y="4581128"/>
            <a:ext cx="1440160" cy="648072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Pixel</a:t>
            </a:r>
          </a:p>
          <a:p>
            <a:r>
              <a:rPr lang="en-US" sz="1400" dirty="0" smtClean="0"/>
              <a:t>Rendering</a:t>
            </a:r>
            <a:endParaRPr lang="ru-RU" sz="1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971600" y="5589240"/>
            <a:ext cx="1440160" cy="648072"/>
          </a:xfrm>
          <a:prstGeom prst="rect">
            <a:avLst/>
          </a:prstGeom>
          <a:solidFill>
            <a:srgbClr val="800000">
              <a:alpha val="50196"/>
            </a:srgbClr>
          </a:solidFill>
          <a:ln w="12700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Computing</a:t>
            </a:r>
            <a:endParaRPr lang="ru-RU" sz="1400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691680" y="2852936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1691680" y="3645024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1691680" y="4437112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 smtClean="0"/>
              <a:t>Запрос на перекрытие и условный </a:t>
            </a:r>
            <a:r>
              <a:rPr lang="ru-RU" sz="2800" dirty="0" err="1" smtClean="0"/>
              <a:t>рендеринг</a:t>
            </a: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Occlusion Query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sz="half" idx="2"/>
          </p:nvPr>
        </p:nvSpPr>
        <p:spPr>
          <a:xfrm>
            <a:off x="5292080" y="1772816"/>
            <a:ext cx="3617888" cy="4525963"/>
          </a:xfrm>
        </p:spPr>
        <p:txBody>
          <a:bodyPr/>
          <a:lstStyle/>
          <a:p>
            <a:r>
              <a:rPr lang="en-US" dirty="0" smtClean="0"/>
              <a:t>Conditional Rendering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51520" y="2420888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Occ</a:t>
            </a:r>
            <a:r>
              <a:rPr lang="en-US" dirty="0" smtClean="0"/>
              <a:t> Query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51520" y="3573016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251520" y="4725144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Is Ready?</a:t>
            </a:r>
            <a:endParaRPr lang="ru-RU" dirty="0"/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971600" y="2852936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971600" y="3429000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971600" y="4005064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971600" y="4581128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971600" y="5157192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авнобедренный треугольник 23"/>
          <p:cNvSpPr/>
          <p:nvPr/>
        </p:nvSpPr>
        <p:spPr>
          <a:xfrm>
            <a:off x="3661310" y="2492896"/>
            <a:ext cx="982697" cy="1656184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Равнобедренный треугольник 22"/>
          <p:cNvSpPr/>
          <p:nvPr/>
        </p:nvSpPr>
        <p:spPr>
          <a:xfrm>
            <a:off x="2915816" y="2348880"/>
            <a:ext cx="2088232" cy="1296144"/>
          </a:xfrm>
          <a:prstGeom prst="triangle">
            <a:avLst>
              <a:gd name="adj" fmla="val 273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51520" y="2996952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251520" y="4149080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ru-RU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2195736" y="2924944"/>
            <a:ext cx="432048" cy="1584176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2195736" y="2708920"/>
            <a:ext cx="432048" cy="152400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2195736" y="4581128"/>
            <a:ext cx="432048" cy="144016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6" name="Соединительная линия уступом 35"/>
          <p:cNvCxnSpPr>
            <a:stCxn id="9" idx="3"/>
            <a:endCxn id="33" idx="1"/>
          </p:cNvCxnSpPr>
          <p:nvPr/>
        </p:nvCxnSpPr>
        <p:spPr>
          <a:xfrm>
            <a:off x="1691680" y="2636912"/>
            <a:ext cx="504056" cy="14820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Соединительная линия уступом 39"/>
          <p:cNvCxnSpPr>
            <a:stCxn id="33" idx="1"/>
            <a:endCxn id="13" idx="3"/>
          </p:cNvCxnSpPr>
          <p:nvPr/>
        </p:nvCxnSpPr>
        <p:spPr>
          <a:xfrm rot="10800000" flipV="1">
            <a:off x="1691680" y="2785120"/>
            <a:ext cx="504056" cy="215604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endCxn id="34" idx="3"/>
          </p:cNvCxnSpPr>
          <p:nvPr/>
        </p:nvCxnSpPr>
        <p:spPr>
          <a:xfrm flipH="1">
            <a:off x="2627784" y="4653136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5652120" y="2927259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 CR</a:t>
            </a:r>
            <a:endParaRPr lang="ru-RU" dirty="0"/>
          </a:p>
        </p:txBody>
      </p:sp>
      <p:sp>
        <p:nvSpPr>
          <p:cNvPr id="51" name="Прямоугольник 50"/>
          <p:cNvSpPr/>
          <p:nvPr/>
        </p:nvSpPr>
        <p:spPr>
          <a:xfrm>
            <a:off x="5652120" y="4079387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ru-RU" dirty="0"/>
          </a:p>
        </p:txBody>
      </p:sp>
      <p:sp>
        <p:nvSpPr>
          <p:cNvPr id="52" name="Прямоугольник 51"/>
          <p:cNvSpPr/>
          <p:nvPr/>
        </p:nvSpPr>
        <p:spPr>
          <a:xfrm>
            <a:off x="5652120" y="5231515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Is Ready?</a:t>
            </a:r>
            <a:endParaRPr lang="ru-RU" dirty="0"/>
          </a:p>
        </p:txBody>
      </p:sp>
      <p:cxnSp>
        <p:nvCxnSpPr>
          <p:cNvPr id="53" name="Прямая со стрелкой 52"/>
          <p:cNvCxnSpPr/>
          <p:nvPr/>
        </p:nvCxnSpPr>
        <p:spPr>
          <a:xfrm>
            <a:off x="6372200" y="3359307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/>
          <p:nvPr/>
        </p:nvCxnSpPr>
        <p:spPr>
          <a:xfrm>
            <a:off x="6372200" y="3935371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/>
          <p:nvPr/>
        </p:nvCxnSpPr>
        <p:spPr>
          <a:xfrm>
            <a:off x="6372200" y="4511435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/>
          <p:nvPr/>
        </p:nvCxnSpPr>
        <p:spPr>
          <a:xfrm>
            <a:off x="6372200" y="5087499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>
            <a:off x="6372200" y="5663563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рямоугольник 57"/>
          <p:cNvSpPr/>
          <p:nvPr/>
        </p:nvSpPr>
        <p:spPr>
          <a:xfrm>
            <a:off x="5652120" y="3503323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Cond</a:t>
            </a:r>
            <a:r>
              <a:rPr lang="en-US" dirty="0" smtClean="0"/>
              <a:t> Draw</a:t>
            </a:r>
            <a:endParaRPr lang="ru-RU" dirty="0"/>
          </a:p>
        </p:txBody>
      </p:sp>
      <p:sp>
        <p:nvSpPr>
          <p:cNvPr id="59" name="Прямоугольник 58"/>
          <p:cNvSpPr/>
          <p:nvPr/>
        </p:nvSpPr>
        <p:spPr>
          <a:xfrm>
            <a:off x="5652120" y="4655451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ru-RU" dirty="0"/>
          </a:p>
        </p:txBody>
      </p:sp>
      <p:cxnSp>
        <p:nvCxnSpPr>
          <p:cNvPr id="61" name="Соединительная линия уступом 60"/>
          <p:cNvCxnSpPr>
            <a:stCxn id="50" idx="1"/>
            <a:endCxn id="51" idx="1"/>
          </p:cNvCxnSpPr>
          <p:nvPr/>
        </p:nvCxnSpPr>
        <p:spPr>
          <a:xfrm rot="10800000" flipV="1">
            <a:off x="5652120" y="3143283"/>
            <a:ext cx="12700" cy="115212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Прямоугольник 61"/>
          <p:cNvSpPr/>
          <p:nvPr/>
        </p:nvSpPr>
        <p:spPr>
          <a:xfrm>
            <a:off x="7812360" y="3359307"/>
            <a:ext cx="432048" cy="1633119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7812360" y="3143283"/>
            <a:ext cx="432048" cy="144016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7812360" y="5159507"/>
            <a:ext cx="432048" cy="136093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65" name="Прямая со стрелкой 64"/>
          <p:cNvCxnSpPr>
            <a:endCxn id="64" idx="3"/>
          </p:cNvCxnSpPr>
          <p:nvPr/>
        </p:nvCxnSpPr>
        <p:spPr>
          <a:xfrm flipH="1" flipV="1">
            <a:off x="8244408" y="5227554"/>
            <a:ext cx="504056" cy="39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Соединительная линия уступом 66"/>
          <p:cNvCxnSpPr>
            <a:stCxn id="50" idx="3"/>
            <a:endCxn id="63" idx="1"/>
          </p:cNvCxnSpPr>
          <p:nvPr/>
        </p:nvCxnSpPr>
        <p:spPr>
          <a:xfrm>
            <a:off x="7092280" y="3143283"/>
            <a:ext cx="720080" cy="7200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Соединительная линия уступом 68"/>
          <p:cNvCxnSpPr>
            <a:stCxn id="58" idx="3"/>
            <a:endCxn id="72" idx="1"/>
          </p:cNvCxnSpPr>
          <p:nvPr/>
        </p:nvCxnSpPr>
        <p:spPr>
          <a:xfrm flipV="1">
            <a:off x="7092280" y="2999267"/>
            <a:ext cx="720080" cy="720080"/>
          </a:xfrm>
          <a:prstGeom prst="bentConnector3">
            <a:avLst>
              <a:gd name="adj1" fmla="val 22222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Прямоугольник 71"/>
          <p:cNvSpPr/>
          <p:nvPr/>
        </p:nvSpPr>
        <p:spPr>
          <a:xfrm>
            <a:off x="7812360" y="2927259"/>
            <a:ext cx="432048" cy="144016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6" name="Прямая со стрелкой 75"/>
          <p:cNvCxnSpPr/>
          <p:nvPr/>
        </p:nvCxnSpPr>
        <p:spPr>
          <a:xfrm>
            <a:off x="2411760" y="2996952"/>
            <a:ext cx="0" cy="144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4"/>
          <p:cNvCxnSpPr/>
          <p:nvPr/>
        </p:nvCxnSpPr>
        <p:spPr>
          <a:xfrm>
            <a:off x="8028384" y="3431315"/>
            <a:ext cx="0" cy="144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Методы построения освещенности</a:t>
            </a:r>
            <a:br>
              <a:rPr lang="ru-RU" sz="3600" dirty="0" smtClean="0"/>
            </a:br>
            <a:endParaRPr lang="ru-RU" sz="36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484784"/>
            <a:ext cx="7772400" cy="4572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Bidirectional </a:t>
            </a:r>
            <a:r>
              <a:rPr lang="en-US" sz="2800" b="1" dirty="0" smtClean="0"/>
              <a:t>reflectance </a:t>
            </a:r>
            <a:r>
              <a:rPr lang="en-US" sz="2800" b="1" dirty="0" smtClean="0"/>
              <a:t>distribution function — </a:t>
            </a:r>
            <a:r>
              <a:rPr lang="en-US" sz="2800" b="1" dirty="0" smtClean="0"/>
              <a:t>BRDF:</a:t>
            </a:r>
          </a:p>
          <a:p>
            <a:pPr lvl="1"/>
            <a:r>
              <a:rPr lang="en-US" sz="3200" b="1" dirty="0" smtClean="0"/>
              <a:t>F</a:t>
            </a:r>
            <a:r>
              <a:rPr lang="en-US" sz="1600" b="1" dirty="0" smtClean="0"/>
              <a:t>r</a:t>
            </a:r>
            <a:r>
              <a:rPr lang="en-US" sz="3200" b="1" dirty="0" smtClean="0"/>
              <a:t> (</a:t>
            </a:r>
            <a:r>
              <a:rPr lang="en-US" sz="3200" b="1" dirty="0" smtClean="0">
                <a:sym typeface="Symbol"/>
              </a:rPr>
              <a:t></a:t>
            </a:r>
            <a:r>
              <a:rPr lang="en-US" sz="1600" b="1" dirty="0" err="1" smtClean="0">
                <a:sym typeface="Symbol"/>
              </a:rPr>
              <a:t>i</a:t>
            </a:r>
            <a:r>
              <a:rPr lang="en-US" sz="3200" b="1" dirty="0" smtClean="0">
                <a:sym typeface="Symbol"/>
              </a:rPr>
              <a:t>, </a:t>
            </a:r>
            <a:r>
              <a:rPr lang="en-US" sz="1600" b="1" dirty="0" smtClean="0">
                <a:sym typeface="Symbol"/>
              </a:rPr>
              <a:t>o </a:t>
            </a:r>
            <a:r>
              <a:rPr lang="en-US" sz="3200" b="1" dirty="0" smtClean="0">
                <a:sym typeface="Symbol"/>
              </a:rPr>
              <a:t>)</a:t>
            </a:r>
          </a:p>
          <a:p>
            <a:r>
              <a:rPr lang="ru-RU" sz="2800" b="1" dirty="0" smtClean="0">
                <a:sym typeface="Symbol"/>
              </a:rPr>
              <a:t>Модели:</a:t>
            </a:r>
            <a:endParaRPr lang="en-US" sz="2800" dirty="0" smtClean="0">
              <a:sym typeface="Symbol"/>
            </a:endParaRPr>
          </a:p>
          <a:p>
            <a:pPr lvl="1"/>
            <a:r>
              <a:rPr lang="en-US" sz="2400" b="1" dirty="0" smtClean="0">
                <a:sym typeface="Symbol"/>
              </a:rPr>
              <a:t>Lambert</a:t>
            </a:r>
          </a:p>
          <a:p>
            <a:pPr lvl="1"/>
            <a:r>
              <a:rPr lang="en-US" sz="2400" b="1" dirty="0" err="1" smtClean="0">
                <a:sym typeface="Symbol"/>
              </a:rPr>
              <a:t>Phong</a:t>
            </a:r>
            <a:endParaRPr lang="en-US" sz="2400" b="1" dirty="0" smtClean="0">
              <a:sym typeface="Symbol"/>
            </a:endParaRPr>
          </a:p>
          <a:p>
            <a:pPr lvl="1"/>
            <a:r>
              <a:rPr lang="en-US" sz="2400" b="1" dirty="0" err="1" smtClean="0">
                <a:sym typeface="Symbol"/>
              </a:rPr>
              <a:t>Blinn</a:t>
            </a:r>
            <a:endParaRPr lang="en-US" sz="2400" b="1" dirty="0" smtClean="0">
              <a:sym typeface="Symbol"/>
            </a:endParaRPr>
          </a:p>
          <a:p>
            <a:pPr lvl="1"/>
            <a:r>
              <a:rPr lang="en-US" sz="2400" b="1" dirty="0" smtClean="0">
                <a:sym typeface="Symbol"/>
              </a:rPr>
              <a:t>Cook-Torrance</a:t>
            </a:r>
          </a:p>
        </p:txBody>
      </p:sp>
      <p:pic>
        <p:nvPicPr>
          <p:cNvPr id="8" name="Рисунок 7" descr="800px-BRDF_Diagram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0152" y="2132856"/>
            <a:ext cx="2952328" cy="2214246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64999">
                <a:schemeClr val="tx2">
                  <a:lumMod val="90000"/>
                </a:schemeClr>
              </a:gs>
            </a:gsLst>
            <a:lin ang="5400000" scaled="0"/>
            <a:tileRect/>
          </a:gradFill>
        </p:spPr>
      </p:pic>
      <p:pic>
        <p:nvPicPr>
          <p:cNvPr id="9" name="Рисунок 8" descr="models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1880" y="4725144"/>
            <a:ext cx="5434608" cy="13586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 smtClean="0"/>
              <a:t>Методы построения</a:t>
            </a:r>
            <a:r>
              <a:rPr lang="en-US" sz="3200" dirty="0" smtClean="0"/>
              <a:t> </a:t>
            </a:r>
            <a:r>
              <a:rPr lang="ru-RU" sz="3200" dirty="0" smtClean="0"/>
              <a:t>теней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smtClean="0">
                <a:solidFill>
                  <a:srgbClr val="FFFF00"/>
                </a:solidFill>
              </a:rPr>
              <a:t>Shadow maps</a:t>
            </a:r>
            <a:r>
              <a:rPr lang="ru-RU" sz="3200" dirty="0" smtClean="0"/>
              <a:t/>
            </a:r>
            <a:br>
              <a:rPr lang="ru-RU" sz="3200" dirty="0" smtClean="0"/>
            </a:br>
            <a:endParaRPr lang="ru-RU" sz="3200" dirty="0"/>
          </a:p>
        </p:txBody>
      </p:sp>
      <p:pic>
        <p:nvPicPr>
          <p:cNvPr id="6" name="Содержимое 5" descr="1light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4149080"/>
            <a:ext cx="2688299" cy="2016224"/>
          </a:xfrm>
          <a:ln>
            <a:solidFill>
              <a:schemeClr val="tx1"/>
            </a:solidFill>
          </a:ln>
        </p:spPr>
      </p:pic>
      <p:pic>
        <p:nvPicPr>
          <p:cNvPr id="7" name="Рисунок 6" descr="2shadowma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3848" y="4149080"/>
            <a:ext cx="2688299" cy="2016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Рисунок 7" descr="3noshado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700808"/>
            <a:ext cx="2688299" cy="2016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8" descr="4overmap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03848" y="1700808"/>
            <a:ext cx="2688299" cy="2016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 descr="5fail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8184" y="1700808"/>
            <a:ext cx="2688298" cy="1989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Рисунок 10" descr="7fi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8184" y="4149080"/>
            <a:ext cx="2688299" cy="20162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Прямая со стрелкой 13"/>
          <p:cNvCxnSpPr>
            <a:stCxn id="8" idx="2"/>
            <a:endCxn id="6" idx="0"/>
          </p:cNvCxnSpPr>
          <p:nvPr/>
        </p:nvCxnSpPr>
        <p:spPr>
          <a:xfrm>
            <a:off x="1595670" y="3717032"/>
            <a:ext cx="0" cy="4320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6" idx="3"/>
            <a:endCxn id="7" idx="1"/>
          </p:cNvCxnSpPr>
          <p:nvPr/>
        </p:nvCxnSpPr>
        <p:spPr>
          <a:xfrm>
            <a:off x="2939819" y="5157192"/>
            <a:ext cx="26402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7" idx="0"/>
            <a:endCxn id="9" idx="2"/>
          </p:cNvCxnSpPr>
          <p:nvPr/>
        </p:nvCxnSpPr>
        <p:spPr>
          <a:xfrm flipV="1">
            <a:off x="4547998" y="3717032"/>
            <a:ext cx="0" cy="4320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9" idx="3"/>
            <a:endCxn id="10" idx="1"/>
          </p:cNvCxnSpPr>
          <p:nvPr/>
        </p:nvCxnSpPr>
        <p:spPr>
          <a:xfrm flipV="1">
            <a:off x="5892147" y="2695479"/>
            <a:ext cx="336037" cy="1344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0" idx="2"/>
            <a:endCxn id="11" idx="0"/>
          </p:cNvCxnSpPr>
          <p:nvPr/>
        </p:nvCxnSpPr>
        <p:spPr>
          <a:xfrm>
            <a:off x="7572333" y="3690149"/>
            <a:ext cx="1" cy="4589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1116736"/>
          </a:xfrm>
        </p:spPr>
        <p:txBody>
          <a:bodyPr/>
          <a:lstStyle/>
          <a:p>
            <a:r>
              <a:rPr lang="ru-RU" sz="3200" dirty="0" smtClean="0"/>
              <a:t>Методы построения</a:t>
            </a:r>
            <a:r>
              <a:rPr lang="en-US" sz="3200" dirty="0" smtClean="0"/>
              <a:t> </a:t>
            </a:r>
            <a:r>
              <a:rPr lang="ru-RU" sz="3200" dirty="0" smtClean="0"/>
              <a:t>теней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smtClean="0">
                <a:solidFill>
                  <a:srgbClr val="FFFF00"/>
                </a:solidFill>
              </a:rPr>
              <a:t>Shadow Volumes</a:t>
            </a:r>
            <a:r>
              <a:rPr lang="ru-RU" sz="3200" dirty="0" smtClean="0"/>
              <a:t/>
            </a:r>
            <a:br>
              <a:rPr lang="ru-RU" sz="3200" dirty="0" smtClean="0"/>
            </a:br>
            <a:endParaRPr lang="ru-RU" sz="3200" dirty="0"/>
          </a:p>
        </p:txBody>
      </p:sp>
      <p:pic>
        <p:nvPicPr>
          <p:cNvPr id="19" name="Содержимое 18" descr="Doom3shadows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1988840"/>
            <a:ext cx="4413300" cy="3312368"/>
          </a:xfrm>
          <a:ln>
            <a:solidFill>
              <a:schemeClr val="tx1"/>
            </a:solidFill>
          </a:ln>
        </p:spPr>
      </p:pic>
      <p:pic>
        <p:nvPicPr>
          <p:cNvPr id="21" name="Содержимое 20" descr="bunny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004048" y="1988840"/>
            <a:ext cx="3960440" cy="3298305"/>
          </a:xfr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Методы анимации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Blend Shapes</a:t>
            </a:r>
          </a:p>
          <a:p>
            <a:r>
              <a:rPr lang="en-US" sz="2000" dirty="0" smtClean="0"/>
              <a:t>Skeletal:</a:t>
            </a:r>
          </a:p>
          <a:p>
            <a:pPr lvl="1"/>
            <a:r>
              <a:rPr lang="en-US" sz="1800" dirty="0" smtClean="0"/>
              <a:t>Rigid </a:t>
            </a:r>
            <a:r>
              <a:rPr lang="en-US" sz="1800" dirty="0" smtClean="0"/>
              <a:t>Skinning</a:t>
            </a:r>
            <a:endParaRPr lang="ru-RU" sz="1800" dirty="0" smtClean="0"/>
          </a:p>
          <a:p>
            <a:pPr lvl="1"/>
            <a:r>
              <a:rPr lang="en-US" sz="1800" dirty="0" smtClean="0"/>
              <a:t>Smooth Skinning</a:t>
            </a:r>
          </a:p>
          <a:p>
            <a:r>
              <a:rPr lang="en-US" sz="2000" dirty="0" err="1" smtClean="0"/>
              <a:t>Keyframe</a:t>
            </a:r>
            <a:r>
              <a:rPr lang="en-US" sz="2000" dirty="0" smtClean="0"/>
              <a:t> &amp; Procedural</a:t>
            </a:r>
          </a:p>
          <a:p>
            <a:r>
              <a:rPr lang="en-US" sz="2000" dirty="0" smtClean="0"/>
              <a:t>Inverse Kinematics</a:t>
            </a:r>
          </a:p>
          <a:p>
            <a:pPr>
              <a:buNone/>
            </a:pPr>
            <a:endParaRPr lang="en-US" sz="2000" dirty="0" smtClean="0"/>
          </a:p>
        </p:txBody>
      </p:sp>
      <p:pic>
        <p:nvPicPr>
          <p:cNvPr id="7" name="Содержимое 3" descr="animation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56138" y="1823895"/>
            <a:ext cx="4038600" cy="4418297"/>
          </a:xfrm>
          <a:ln>
            <a:solidFill>
              <a:schemeClr val="tx1"/>
            </a:solidFill>
          </a:ln>
        </p:spPr>
      </p:pic>
      <p:pic>
        <p:nvPicPr>
          <p:cNvPr id="8" name="Рисунок 7" descr="skinWeight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6" y="4221088"/>
            <a:ext cx="2839864" cy="1987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Виртуальная реальность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Созданный техническими средствами мир, передаваемый человеку через его ощущения: зрение, слух, обоняние, осязание и другие. </a:t>
            </a:r>
          </a:p>
          <a:p>
            <a:endParaRPr lang="ru-RU" dirty="0" smtClean="0"/>
          </a:p>
          <a:p>
            <a:r>
              <a:rPr lang="ru-RU" dirty="0" smtClean="0"/>
              <a:t>Виртуальная реальность имитирует как воздействие, так и реакции на воздействие. Для создания убедительного комплекса ощущений реальности компьютерный синтез свойств и реакций виртуальной реальности производится в реальном времени.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3200" dirty="0" smtClean="0"/>
              <a:t>Программирование систем виртуальной реальности с использованием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Microsoft XNA Framework</a:t>
            </a:r>
            <a:endParaRPr lang="ru-RU" sz="3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Безгодов Алексей Алексеевич, к.т.н., НИУ ИТМО</a:t>
            </a:r>
            <a:endParaRPr lang="ru-RU" dirty="0"/>
          </a:p>
        </p:txBody>
      </p:sp>
      <p:pic>
        <p:nvPicPr>
          <p:cNvPr id="4" name="Рисунок 3" descr="xn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1196752"/>
            <a:ext cx="5962650" cy="3333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XNA Framework</a:t>
            </a:r>
          </a:p>
          <a:p>
            <a:pPr lvl="1"/>
            <a:r>
              <a:rPr lang="ru-RU" dirty="0" smtClean="0"/>
              <a:t>Общие возможности</a:t>
            </a:r>
          </a:p>
          <a:p>
            <a:pPr lvl="1"/>
            <a:r>
              <a:rPr lang="ru-RU" dirty="0" smtClean="0"/>
              <a:t>Графика</a:t>
            </a:r>
          </a:p>
          <a:p>
            <a:pPr lvl="1"/>
            <a:r>
              <a:rPr lang="ru-RU" dirty="0" smtClean="0"/>
              <a:t>Звук</a:t>
            </a:r>
          </a:p>
          <a:p>
            <a:pPr lvl="1"/>
            <a:r>
              <a:rPr lang="ru-RU" dirty="0" smtClean="0"/>
              <a:t>Устройства ввода</a:t>
            </a:r>
          </a:p>
          <a:p>
            <a:pPr lvl="1"/>
            <a:r>
              <a:rPr lang="ru-RU" dirty="0" err="1" smtClean="0"/>
              <a:t>Контент</a:t>
            </a:r>
            <a:endParaRPr lang="ru-RU" dirty="0" smtClean="0"/>
          </a:p>
          <a:p>
            <a:pPr lvl="1"/>
            <a:r>
              <a:rPr lang="ru-RU" dirty="0" smtClean="0"/>
              <a:t>Компоненты и сервисы</a:t>
            </a:r>
            <a:endParaRPr lang="en-US" dirty="0" smtClean="0"/>
          </a:p>
          <a:p>
            <a:r>
              <a:rPr lang="en-US" dirty="0" smtClean="0"/>
              <a:t>XNA Pipeline</a:t>
            </a:r>
            <a:endParaRPr lang="ru-RU" dirty="0" smtClean="0"/>
          </a:p>
          <a:p>
            <a:pPr lvl="1"/>
            <a:r>
              <a:rPr lang="en-US" dirty="0" err="1" smtClean="0"/>
              <a:t>ContentImporter</a:t>
            </a:r>
            <a:endParaRPr lang="en-US" dirty="0" smtClean="0"/>
          </a:p>
          <a:p>
            <a:pPr lvl="1"/>
            <a:r>
              <a:rPr lang="en-US" dirty="0" err="1" smtClean="0"/>
              <a:t>ContentProcessor</a:t>
            </a:r>
            <a:endParaRPr lang="en-US" dirty="0" smtClean="0"/>
          </a:p>
          <a:p>
            <a:pPr lvl="1"/>
            <a:r>
              <a:rPr lang="en-US" dirty="0" err="1" smtClean="0"/>
              <a:t>ContentWriter</a:t>
            </a:r>
            <a:endParaRPr lang="en-US" dirty="0" smtClean="0"/>
          </a:p>
          <a:p>
            <a:pPr lvl="1"/>
            <a:r>
              <a:rPr lang="en-US" dirty="0" err="1" smtClean="0"/>
              <a:t>ContentReader</a:t>
            </a:r>
            <a:r>
              <a:rPr lang="en-US" dirty="0" smtClean="0"/>
              <a:t>*</a:t>
            </a:r>
          </a:p>
          <a:p>
            <a:pPr lvl="1"/>
            <a:r>
              <a:rPr lang="ru-RU" dirty="0" smtClean="0"/>
              <a:t>Рефлексия</a:t>
            </a:r>
          </a:p>
          <a:p>
            <a:r>
              <a:rPr lang="ru-RU" dirty="0" smtClean="0"/>
              <a:t>Разбор примеров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XNA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4344" y="1484784"/>
            <a:ext cx="4038600" cy="47548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XNA Framework:</a:t>
            </a:r>
          </a:p>
          <a:p>
            <a:pPr lvl="1"/>
            <a:r>
              <a:rPr lang="ru-RU" dirty="0" smtClean="0"/>
              <a:t>Платформы:</a:t>
            </a:r>
          </a:p>
          <a:p>
            <a:pPr lvl="2"/>
            <a:r>
              <a:rPr lang="en-US" dirty="0" smtClean="0"/>
              <a:t>PC</a:t>
            </a:r>
          </a:p>
          <a:p>
            <a:pPr lvl="2"/>
            <a:r>
              <a:rPr lang="en-US" dirty="0" smtClean="0"/>
              <a:t>Xbox 360</a:t>
            </a:r>
          </a:p>
          <a:p>
            <a:pPr lvl="2"/>
            <a:r>
              <a:rPr lang="en-US" dirty="0" smtClean="0"/>
              <a:t>Windows Phone</a:t>
            </a:r>
          </a:p>
          <a:p>
            <a:pPr lvl="1"/>
            <a:r>
              <a:rPr lang="ru-RU" dirty="0" smtClean="0"/>
              <a:t>Графика</a:t>
            </a:r>
            <a:r>
              <a:rPr lang="en-US" dirty="0" smtClean="0"/>
              <a:t> (Direct3D 9)</a:t>
            </a:r>
            <a:endParaRPr lang="ru-RU" dirty="0" smtClean="0"/>
          </a:p>
          <a:p>
            <a:pPr lvl="1"/>
            <a:r>
              <a:rPr lang="ru-RU" dirty="0" smtClean="0"/>
              <a:t>Звук</a:t>
            </a:r>
          </a:p>
          <a:p>
            <a:pPr lvl="1"/>
            <a:r>
              <a:rPr lang="ru-RU" dirty="0" smtClean="0"/>
              <a:t>Устройства ввода:</a:t>
            </a:r>
          </a:p>
          <a:p>
            <a:pPr lvl="2"/>
            <a:r>
              <a:rPr lang="ru-RU" dirty="0" err="1" smtClean="0"/>
              <a:t>Клвиатура</a:t>
            </a:r>
            <a:r>
              <a:rPr lang="ru-RU" dirty="0" smtClean="0"/>
              <a:t>, мышь, джойстик, </a:t>
            </a:r>
            <a:r>
              <a:rPr lang="ru-RU" dirty="0" err="1" smtClean="0"/>
              <a:t>тач-скрин</a:t>
            </a:r>
            <a:endParaRPr lang="ru-RU" dirty="0" smtClean="0"/>
          </a:p>
          <a:p>
            <a:pPr lvl="1"/>
            <a:r>
              <a:rPr lang="ru-RU" dirty="0" smtClean="0"/>
              <a:t>Игровые сервисы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Xbox Live</a:t>
            </a:r>
          </a:p>
          <a:p>
            <a:pPr lvl="1"/>
            <a:r>
              <a:rPr lang="ru-RU" dirty="0" smtClean="0"/>
              <a:t>Сетевые ресурсы</a:t>
            </a:r>
          </a:p>
          <a:p>
            <a:pPr lvl="1"/>
            <a:r>
              <a:rPr lang="ru-RU" dirty="0" smtClean="0"/>
              <a:t>Поддержка создания </a:t>
            </a:r>
            <a:r>
              <a:rPr lang="ru-RU" dirty="0" err="1" smtClean="0"/>
              <a:t>контента</a:t>
            </a:r>
            <a:endParaRPr lang="en-US" dirty="0" smtClean="0"/>
          </a:p>
          <a:p>
            <a:pPr lvl="1"/>
            <a:endParaRPr lang="ru-RU" dirty="0" smtClean="0"/>
          </a:p>
          <a:p>
            <a:pPr lvl="1"/>
            <a:endParaRPr lang="en-US" dirty="0" smtClean="0"/>
          </a:p>
          <a:p>
            <a:endParaRPr lang="en-US" b="1" dirty="0" smtClean="0"/>
          </a:p>
          <a:p>
            <a:endParaRPr lang="ru-RU" dirty="0">
              <a:latin typeface="+mj-lt"/>
            </a:endParaRPr>
          </a:p>
        </p:txBody>
      </p:sp>
      <p:pic>
        <p:nvPicPr>
          <p:cNvPr id="5" name="Содержимое 4" descr="xna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rcRect l="26745" t="28701" r="23331" b="20275"/>
          <a:stretch>
            <a:fillRect/>
          </a:stretch>
        </p:blipFill>
        <p:spPr>
          <a:xfrm>
            <a:off x="4842030" y="1844824"/>
            <a:ext cx="3906434" cy="2232248"/>
          </a:xfrm>
          <a:prstGeom prst="rect">
            <a:avLst/>
          </a:prstGeom>
        </p:spPr>
      </p:pic>
      <p:sp>
        <p:nvSpPr>
          <p:cNvPr id="6" name="Содержимое 2"/>
          <p:cNvSpPr txBox="1">
            <a:spLocks/>
          </p:cNvSpPr>
          <p:nvPr/>
        </p:nvSpPr>
        <p:spPr>
          <a:xfrm>
            <a:off x="5004048" y="4365104"/>
            <a:ext cx="4038600" cy="2077691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4788024" y="3933056"/>
            <a:ext cx="4038600" cy="15841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r>
              <a:rPr lang="en-US" sz="2400" dirty="0" smtClean="0"/>
              <a:t>XNA – XNA is Not Acronym</a:t>
            </a:r>
          </a:p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-..-		“X”</a:t>
            </a:r>
          </a:p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r>
              <a:rPr lang="en-US" sz="2400" dirty="0" smtClean="0"/>
              <a:t>-.  .- 	“N A”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71600" y="260648"/>
            <a:ext cx="7772400" cy="1404768"/>
          </a:xfrm>
        </p:spPr>
        <p:txBody>
          <a:bodyPr/>
          <a:lstStyle/>
          <a:p>
            <a:r>
              <a:rPr lang="ru-RU" dirty="0" smtClean="0"/>
              <a:t>Сервисы, компоненты и схема функционирования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827584" y="2060848"/>
            <a:ext cx="158417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Game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907704" y="3068960"/>
            <a:ext cx="1656184" cy="57606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Component1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907704" y="3789040"/>
            <a:ext cx="1656184" cy="57606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Component2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907704" y="4509120"/>
            <a:ext cx="1656184" cy="5760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Drawable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Component1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907704" y="5229200"/>
            <a:ext cx="1656184" cy="5760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Drawable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Component1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0" name="Прямая соединительная линия 19"/>
          <p:cNvCxnSpPr>
            <a:stCxn id="13" idx="3"/>
            <a:endCxn id="21" idx="2"/>
          </p:cNvCxnSpPr>
          <p:nvPr/>
        </p:nvCxnSpPr>
        <p:spPr>
          <a:xfrm>
            <a:off x="3563888" y="3356992"/>
            <a:ext cx="2160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3779912" y="328498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единительная линия 22"/>
          <p:cNvCxnSpPr>
            <a:stCxn id="15" idx="3"/>
            <a:endCxn id="24" idx="2"/>
          </p:cNvCxnSpPr>
          <p:nvPr/>
        </p:nvCxnSpPr>
        <p:spPr>
          <a:xfrm>
            <a:off x="3563888" y="4797152"/>
            <a:ext cx="2160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3779912" y="472514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3707904" y="292494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Service1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3707904" y="436510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Service2</a:t>
            </a:r>
            <a:endParaRPr lang="ru-RU" dirty="0"/>
          </a:p>
        </p:txBody>
      </p:sp>
      <p:cxnSp>
        <p:nvCxnSpPr>
          <p:cNvPr id="28" name="Shape 27"/>
          <p:cNvCxnSpPr>
            <a:stCxn id="12" idx="2"/>
            <a:endCxn id="13" idx="1"/>
          </p:cNvCxnSpPr>
          <p:nvPr/>
        </p:nvCxnSpPr>
        <p:spPr>
          <a:xfrm rot="16200000" flipH="1">
            <a:off x="1439652" y="2888940"/>
            <a:ext cx="648072" cy="28803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hape 36"/>
          <p:cNvCxnSpPr>
            <a:stCxn id="12" idx="2"/>
            <a:endCxn id="14" idx="1"/>
          </p:cNvCxnSpPr>
          <p:nvPr/>
        </p:nvCxnSpPr>
        <p:spPr>
          <a:xfrm rot="16200000" flipH="1">
            <a:off x="1079612" y="3248980"/>
            <a:ext cx="1368152" cy="28803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hape 38"/>
          <p:cNvCxnSpPr>
            <a:endCxn id="15" idx="1"/>
          </p:cNvCxnSpPr>
          <p:nvPr/>
        </p:nvCxnSpPr>
        <p:spPr>
          <a:xfrm rot="16200000" flipH="1">
            <a:off x="755576" y="3645024"/>
            <a:ext cx="2016224" cy="28803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hape 40"/>
          <p:cNvCxnSpPr>
            <a:stCxn id="12" idx="2"/>
            <a:endCxn id="16" idx="1"/>
          </p:cNvCxnSpPr>
          <p:nvPr/>
        </p:nvCxnSpPr>
        <p:spPr>
          <a:xfrm rot="16200000" flipH="1">
            <a:off x="359532" y="3969060"/>
            <a:ext cx="2808312" cy="28803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 43"/>
          <p:cNvSpPr/>
          <p:nvPr/>
        </p:nvSpPr>
        <p:spPr>
          <a:xfrm>
            <a:off x="5292080" y="1772816"/>
            <a:ext cx="2952328" cy="28803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Game: Initialize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5580112" y="2132856"/>
            <a:ext cx="2952328" cy="2880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1"/>
                </a:solidFill>
              </a:rPr>
              <a:t>Comp: Initialize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5292080" y="2924944"/>
            <a:ext cx="2952328" cy="28803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Game: Load Content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5580112" y="2492896"/>
            <a:ext cx="2952328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1"/>
                </a:solidFill>
              </a:rPr>
              <a:t>Draw Comp: Initialize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5580112" y="3284984"/>
            <a:ext cx="2952328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1"/>
                </a:solidFill>
              </a:rPr>
              <a:t>Draw Comp: </a:t>
            </a:r>
            <a:r>
              <a:rPr lang="en-US" sz="1600" dirty="0" smtClean="0">
                <a:solidFill>
                  <a:schemeClr val="bg1"/>
                </a:solidFill>
              </a:rPr>
              <a:t>Load Content</a:t>
            </a:r>
            <a:endParaRPr lang="ru-RU" sz="1600" dirty="0">
              <a:solidFill>
                <a:schemeClr val="bg1"/>
              </a:solidFill>
            </a:endParaRPr>
          </a:p>
        </p:txBody>
      </p:sp>
      <p:cxnSp>
        <p:nvCxnSpPr>
          <p:cNvPr id="53" name="Соединительная линия уступом 52"/>
          <p:cNvCxnSpPr>
            <a:stCxn id="14" idx="3"/>
            <a:endCxn id="24" idx="6"/>
          </p:cNvCxnSpPr>
          <p:nvPr/>
        </p:nvCxnSpPr>
        <p:spPr>
          <a:xfrm>
            <a:off x="3563888" y="4077072"/>
            <a:ext cx="360040" cy="720080"/>
          </a:xfrm>
          <a:prstGeom prst="bentConnector3">
            <a:avLst>
              <a:gd name="adj1" fmla="val 348681"/>
            </a:avLst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Прямоугольник 58"/>
          <p:cNvSpPr/>
          <p:nvPr/>
        </p:nvSpPr>
        <p:spPr>
          <a:xfrm>
            <a:off x="5292080" y="3717032"/>
            <a:ext cx="2952328" cy="28803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Game: Update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0" name="Прямоугольник 59"/>
          <p:cNvSpPr/>
          <p:nvPr/>
        </p:nvSpPr>
        <p:spPr>
          <a:xfrm>
            <a:off x="5580112" y="4437112"/>
            <a:ext cx="2952328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1"/>
                </a:solidFill>
              </a:rPr>
              <a:t>Draw Comp: Update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63" name="Прямоугольник 62"/>
          <p:cNvSpPr/>
          <p:nvPr/>
        </p:nvSpPr>
        <p:spPr>
          <a:xfrm>
            <a:off x="5580112" y="4077072"/>
            <a:ext cx="2952328" cy="2880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1"/>
                </a:solidFill>
              </a:rPr>
              <a:t>Comp: </a:t>
            </a:r>
            <a:r>
              <a:rPr lang="en-US" sz="1600" dirty="0" smtClean="0">
                <a:solidFill>
                  <a:schemeClr val="bg1"/>
                </a:solidFill>
              </a:rPr>
              <a:t>Update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/>
          <p:cNvSpPr/>
          <p:nvPr/>
        </p:nvSpPr>
        <p:spPr>
          <a:xfrm>
            <a:off x="5292080" y="4869160"/>
            <a:ext cx="2952328" cy="28803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Game: Draw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5" name="Прямоугольник 64"/>
          <p:cNvSpPr/>
          <p:nvPr/>
        </p:nvSpPr>
        <p:spPr>
          <a:xfrm>
            <a:off x="5580112" y="5589240"/>
            <a:ext cx="2952328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1"/>
                </a:solidFill>
              </a:rPr>
              <a:t>Draw Comp: </a:t>
            </a:r>
            <a:r>
              <a:rPr lang="en-US" sz="1600" dirty="0" smtClean="0">
                <a:solidFill>
                  <a:schemeClr val="bg1"/>
                </a:solidFill>
              </a:rPr>
              <a:t>Draw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66" name="Прямоугольник 65"/>
          <p:cNvSpPr/>
          <p:nvPr/>
        </p:nvSpPr>
        <p:spPr>
          <a:xfrm>
            <a:off x="5580112" y="5229200"/>
            <a:ext cx="2952328" cy="2880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1"/>
                </a:solidFill>
              </a:rPr>
              <a:t>Comp: </a:t>
            </a:r>
            <a:r>
              <a:rPr lang="en-US" sz="1600" dirty="0" smtClean="0">
                <a:solidFill>
                  <a:schemeClr val="bg1"/>
                </a:solidFill>
              </a:rPr>
              <a:t>Draw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5364088" y="6065912"/>
            <a:ext cx="295232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Game: Unload Content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5652120" y="6425952"/>
            <a:ext cx="2952328" cy="2880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bg1"/>
                </a:solidFill>
              </a:rPr>
              <a:t>Draw Comp: Unload </a:t>
            </a:r>
            <a:r>
              <a:rPr lang="en-US" sz="1600" dirty="0" smtClean="0">
                <a:solidFill>
                  <a:schemeClr val="bg1"/>
                </a:solidFill>
              </a:rPr>
              <a:t>Content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Pipeline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95536" y="1988840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FBX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536" y="2852936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X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95536" y="3717032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FX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95536" y="4581128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TGA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5445224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JPEG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051720" y="1988840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FBX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Importer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051720" y="2852936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X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Importer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051720" y="3717032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FX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Importer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051720" y="5013176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Image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Importer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707904" y="1988840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Processor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707904" y="2852936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Skinned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Processor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3707904" y="3717032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Effect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Compiler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5292080" y="2420888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Writer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5292080" y="3717032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Effect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Writer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707904" y="5013176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Texture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Processor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292080" y="5013176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Texture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Writer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7596336" y="2420888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Writer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7596336" y="3717032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Effect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Writer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7596336" y="5013176"/>
            <a:ext cx="129614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Texture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Writer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6876256" y="1988840"/>
            <a:ext cx="432048" cy="4248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XNB (Binary File)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9" name="Прямая со стрелкой 28"/>
          <p:cNvCxnSpPr>
            <a:stCxn id="5" idx="3"/>
            <a:endCxn id="11" idx="1"/>
          </p:cNvCxnSpPr>
          <p:nvPr/>
        </p:nvCxnSpPr>
        <p:spPr>
          <a:xfrm>
            <a:off x="1691680" y="234888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6" idx="3"/>
            <a:endCxn id="12" idx="1"/>
          </p:cNvCxnSpPr>
          <p:nvPr/>
        </p:nvCxnSpPr>
        <p:spPr>
          <a:xfrm>
            <a:off x="1691680" y="321297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11" idx="3"/>
            <a:endCxn id="17" idx="1"/>
          </p:cNvCxnSpPr>
          <p:nvPr/>
        </p:nvCxnSpPr>
        <p:spPr>
          <a:xfrm>
            <a:off x="3347864" y="2348880"/>
            <a:ext cx="360040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stCxn id="12" idx="3"/>
            <a:endCxn id="16" idx="1"/>
          </p:cNvCxnSpPr>
          <p:nvPr/>
        </p:nvCxnSpPr>
        <p:spPr>
          <a:xfrm flipV="1">
            <a:off x="3347864" y="2348880"/>
            <a:ext cx="360040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1" idx="3"/>
            <a:endCxn id="16" idx="1"/>
          </p:cNvCxnSpPr>
          <p:nvPr/>
        </p:nvCxnSpPr>
        <p:spPr>
          <a:xfrm>
            <a:off x="3347864" y="234888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>
            <a:stCxn id="16" idx="3"/>
            <a:endCxn id="20" idx="1"/>
          </p:cNvCxnSpPr>
          <p:nvPr/>
        </p:nvCxnSpPr>
        <p:spPr>
          <a:xfrm>
            <a:off x="5004048" y="2348880"/>
            <a:ext cx="288032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17" idx="3"/>
            <a:endCxn id="20" idx="1"/>
          </p:cNvCxnSpPr>
          <p:nvPr/>
        </p:nvCxnSpPr>
        <p:spPr>
          <a:xfrm flipV="1">
            <a:off x="5004048" y="2780928"/>
            <a:ext cx="288032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stCxn id="7" idx="3"/>
            <a:endCxn id="13" idx="1"/>
          </p:cNvCxnSpPr>
          <p:nvPr/>
        </p:nvCxnSpPr>
        <p:spPr>
          <a:xfrm>
            <a:off x="1691680" y="4077072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13" idx="3"/>
            <a:endCxn id="18" idx="1"/>
          </p:cNvCxnSpPr>
          <p:nvPr/>
        </p:nvCxnSpPr>
        <p:spPr>
          <a:xfrm>
            <a:off x="3347864" y="4077072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>
            <a:stCxn id="18" idx="3"/>
            <a:endCxn id="21" idx="1"/>
          </p:cNvCxnSpPr>
          <p:nvPr/>
        </p:nvCxnSpPr>
        <p:spPr>
          <a:xfrm>
            <a:off x="5004048" y="4077072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20" idx="3"/>
          </p:cNvCxnSpPr>
          <p:nvPr/>
        </p:nvCxnSpPr>
        <p:spPr>
          <a:xfrm>
            <a:off x="6588224" y="2780928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>
            <a:off x="6588224" y="4077072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/>
          <p:nvPr/>
        </p:nvCxnSpPr>
        <p:spPr>
          <a:xfrm>
            <a:off x="6588224" y="537321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/>
          <p:nvPr/>
        </p:nvCxnSpPr>
        <p:spPr>
          <a:xfrm>
            <a:off x="7308304" y="2780928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7308304" y="4077072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/>
          <p:nvPr/>
        </p:nvCxnSpPr>
        <p:spPr>
          <a:xfrm>
            <a:off x="7308304" y="537321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/>
          <p:cNvCxnSpPr>
            <a:stCxn id="8" idx="3"/>
            <a:endCxn id="14" idx="1"/>
          </p:cNvCxnSpPr>
          <p:nvPr/>
        </p:nvCxnSpPr>
        <p:spPr>
          <a:xfrm>
            <a:off x="1691680" y="4941168"/>
            <a:ext cx="36004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/>
          <p:cNvCxnSpPr>
            <a:stCxn id="9" idx="3"/>
            <a:endCxn id="14" idx="1"/>
          </p:cNvCxnSpPr>
          <p:nvPr/>
        </p:nvCxnSpPr>
        <p:spPr>
          <a:xfrm flipV="1">
            <a:off x="1691680" y="5373216"/>
            <a:ext cx="36004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/>
          <p:cNvCxnSpPr>
            <a:stCxn id="14" idx="3"/>
            <a:endCxn id="22" idx="1"/>
          </p:cNvCxnSpPr>
          <p:nvPr/>
        </p:nvCxnSpPr>
        <p:spPr>
          <a:xfrm>
            <a:off x="3347864" y="537321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/>
          <p:cNvCxnSpPr>
            <a:stCxn id="22" idx="3"/>
            <a:endCxn id="23" idx="1"/>
          </p:cNvCxnSpPr>
          <p:nvPr/>
        </p:nvCxnSpPr>
        <p:spPr>
          <a:xfrm>
            <a:off x="5004048" y="537321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Скругленный прямоугольник 69"/>
          <p:cNvSpPr/>
          <p:nvPr/>
        </p:nvSpPr>
        <p:spPr>
          <a:xfrm>
            <a:off x="7524328" y="1412776"/>
            <a:ext cx="1440160" cy="4896544"/>
          </a:xfrm>
          <a:prstGeom prst="roundRect">
            <a:avLst>
              <a:gd name="adj" fmla="val 1005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Скругленный прямоугольник 70"/>
          <p:cNvSpPr/>
          <p:nvPr/>
        </p:nvSpPr>
        <p:spPr>
          <a:xfrm>
            <a:off x="251520" y="1412776"/>
            <a:ext cx="7128792" cy="4896544"/>
          </a:xfrm>
          <a:prstGeom prst="roundRect">
            <a:avLst>
              <a:gd name="adj" fmla="val 305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задачи</a:t>
            </a:r>
            <a:endParaRPr lang="ru-RU" dirty="0"/>
          </a:p>
        </p:txBody>
      </p:sp>
      <p:pic>
        <p:nvPicPr>
          <p:cNvPr id="11" name="Рисунок 10" descr="f16_egypt_utd_48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484784"/>
            <a:ext cx="3816423" cy="259228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Рисунок 11" descr="insidesi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216" y="1484784"/>
            <a:ext cx="2135411" cy="172819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5" name="Рисунок 14" descr="Simulator-flight-compartment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008" y="3284984"/>
            <a:ext cx="4032448" cy="295232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6" name="Рисунок 15" descr="AC97-0295-13_a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4008" y="1484784"/>
            <a:ext cx="1800200" cy="172819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7" name="Рисунок 16" descr="P1150632.JPG"/>
          <p:cNvPicPr>
            <a:picLocks noChangeAspect="1"/>
          </p:cNvPicPr>
          <p:nvPr/>
        </p:nvPicPr>
        <p:blipFill>
          <a:blip r:embed="rId6" cstate="print"/>
          <a:srcRect t="2566" b="25578"/>
          <a:stretch>
            <a:fillRect/>
          </a:stretch>
        </p:blipFill>
        <p:spPr>
          <a:xfrm>
            <a:off x="755576" y="4149080"/>
            <a:ext cx="3816424" cy="208823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задачи</a:t>
            </a:r>
            <a:endParaRPr lang="ru-RU" dirty="0"/>
          </a:p>
        </p:txBody>
      </p:sp>
      <p:pic>
        <p:nvPicPr>
          <p:cNvPr id="8" name="Рисунок 7" descr="go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8064" y="1556792"/>
            <a:ext cx="3744416" cy="223224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Рисунок 8" descr="Halo Reach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8064" y="3861048"/>
            <a:ext cx="3744416" cy="223224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Рисунок 9" descr="ts_3_en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67" y="1556792"/>
            <a:ext cx="4392489" cy="324036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3" name="Рисунок 12" descr="original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9" y="4869160"/>
            <a:ext cx="2048228" cy="122413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4" name="Рисунок 13" descr="portal2.300.04.lg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71800" y="4869160"/>
            <a:ext cx="2304256" cy="122413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Полилиния 92"/>
          <p:cNvSpPr/>
          <p:nvPr/>
        </p:nvSpPr>
        <p:spPr>
          <a:xfrm>
            <a:off x="6300192" y="1916832"/>
            <a:ext cx="792088" cy="3888432"/>
          </a:xfrm>
          <a:custGeom>
            <a:avLst/>
            <a:gdLst>
              <a:gd name="connsiteX0" fmla="*/ 0 w 792088"/>
              <a:gd name="connsiteY0" fmla="*/ 0 h 864096"/>
              <a:gd name="connsiteX1" fmla="*/ 792088 w 792088"/>
              <a:gd name="connsiteY1" fmla="*/ 0 h 864096"/>
              <a:gd name="connsiteX2" fmla="*/ 792088 w 792088"/>
              <a:gd name="connsiteY2" fmla="*/ 864096 h 864096"/>
              <a:gd name="connsiteX3" fmla="*/ 0 w 792088"/>
              <a:gd name="connsiteY3" fmla="*/ 864096 h 864096"/>
              <a:gd name="connsiteX4" fmla="*/ 0 w 792088"/>
              <a:gd name="connsiteY4" fmla="*/ 0 h 864096"/>
              <a:gd name="connsiteX0" fmla="*/ 0 w 936104"/>
              <a:gd name="connsiteY0" fmla="*/ 2448272 h 3312368"/>
              <a:gd name="connsiteX1" fmla="*/ 936104 w 936104"/>
              <a:gd name="connsiteY1" fmla="*/ 0 h 3312368"/>
              <a:gd name="connsiteX2" fmla="*/ 792088 w 936104"/>
              <a:gd name="connsiteY2" fmla="*/ 3312368 h 3312368"/>
              <a:gd name="connsiteX3" fmla="*/ 0 w 936104"/>
              <a:gd name="connsiteY3" fmla="*/ 3312368 h 3312368"/>
              <a:gd name="connsiteX4" fmla="*/ 0 w 936104"/>
              <a:gd name="connsiteY4" fmla="*/ 2448272 h 3312368"/>
              <a:gd name="connsiteX0" fmla="*/ 0 w 936104"/>
              <a:gd name="connsiteY0" fmla="*/ 2448272 h 3312368"/>
              <a:gd name="connsiteX1" fmla="*/ 936104 w 936104"/>
              <a:gd name="connsiteY1" fmla="*/ 0 h 3312368"/>
              <a:gd name="connsiteX2" fmla="*/ 936104 w 936104"/>
              <a:gd name="connsiteY2" fmla="*/ 2880320 h 3312368"/>
              <a:gd name="connsiteX3" fmla="*/ 0 w 936104"/>
              <a:gd name="connsiteY3" fmla="*/ 3312368 h 3312368"/>
              <a:gd name="connsiteX4" fmla="*/ 0 w 936104"/>
              <a:gd name="connsiteY4" fmla="*/ 2448272 h 3312368"/>
              <a:gd name="connsiteX0" fmla="*/ 0 w 936104"/>
              <a:gd name="connsiteY0" fmla="*/ 2304256 h 3312368"/>
              <a:gd name="connsiteX1" fmla="*/ 936104 w 936104"/>
              <a:gd name="connsiteY1" fmla="*/ 0 h 3312368"/>
              <a:gd name="connsiteX2" fmla="*/ 936104 w 936104"/>
              <a:gd name="connsiteY2" fmla="*/ 2880320 h 3312368"/>
              <a:gd name="connsiteX3" fmla="*/ 0 w 936104"/>
              <a:gd name="connsiteY3" fmla="*/ 3312368 h 3312368"/>
              <a:gd name="connsiteX4" fmla="*/ 0 w 936104"/>
              <a:gd name="connsiteY4" fmla="*/ 2304256 h 3312368"/>
              <a:gd name="connsiteX0" fmla="*/ 0 w 936104"/>
              <a:gd name="connsiteY0" fmla="*/ 2304256 h 3672408"/>
              <a:gd name="connsiteX1" fmla="*/ 936104 w 936104"/>
              <a:gd name="connsiteY1" fmla="*/ 0 h 3672408"/>
              <a:gd name="connsiteX2" fmla="*/ 936104 w 936104"/>
              <a:gd name="connsiteY2" fmla="*/ 2880320 h 3672408"/>
              <a:gd name="connsiteX3" fmla="*/ 0 w 936104"/>
              <a:gd name="connsiteY3" fmla="*/ 3672408 h 3672408"/>
              <a:gd name="connsiteX4" fmla="*/ 0 w 936104"/>
              <a:gd name="connsiteY4" fmla="*/ 2304256 h 3672408"/>
              <a:gd name="connsiteX0" fmla="*/ 0 w 936104"/>
              <a:gd name="connsiteY0" fmla="*/ 2304256 h 3888432"/>
              <a:gd name="connsiteX1" fmla="*/ 936104 w 936104"/>
              <a:gd name="connsiteY1" fmla="*/ 0 h 3888432"/>
              <a:gd name="connsiteX2" fmla="*/ 936104 w 936104"/>
              <a:gd name="connsiteY2" fmla="*/ 3888432 h 3888432"/>
              <a:gd name="connsiteX3" fmla="*/ 0 w 936104"/>
              <a:gd name="connsiteY3" fmla="*/ 3672408 h 3888432"/>
              <a:gd name="connsiteX4" fmla="*/ 0 w 936104"/>
              <a:gd name="connsiteY4" fmla="*/ 2304256 h 388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6104" h="3888432">
                <a:moveTo>
                  <a:pt x="0" y="2304256"/>
                </a:moveTo>
                <a:lnTo>
                  <a:pt x="936104" y="0"/>
                </a:lnTo>
                <a:lnTo>
                  <a:pt x="936104" y="3888432"/>
                </a:lnTo>
                <a:lnTo>
                  <a:pt x="0" y="3672408"/>
                </a:lnTo>
                <a:lnTo>
                  <a:pt x="0" y="2304256"/>
                </a:lnTo>
                <a:close/>
              </a:path>
            </a:pathLst>
          </a:custGeom>
          <a:gradFill>
            <a:gsLst>
              <a:gs pos="8000">
                <a:srgbClr val="99CCFF">
                  <a:alpha val="72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/>
          <p:cNvSpPr/>
          <p:nvPr/>
        </p:nvSpPr>
        <p:spPr>
          <a:xfrm>
            <a:off x="3131840" y="1556792"/>
            <a:ext cx="3240360" cy="4248472"/>
          </a:xfrm>
          <a:prstGeom prst="rect">
            <a:avLst/>
          </a:prstGeom>
          <a:solidFill>
            <a:srgbClr val="00576E">
              <a:alpha val="40000"/>
            </a:srgb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работы </a:t>
            </a:r>
            <a:r>
              <a:rPr lang="en-US" dirty="0" smtClean="0"/>
              <a:t>3D-</a:t>
            </a:r>
            <a:r>
              <a:rPr lang="ru-RU" dirty="0" smtClean="0"/>
              <a:t>приложений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99592" y="1628800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State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99592" y="2204864"/>
            <a:ext cx="1440160" cy="432048"/>
          </a:xfrm>
          <a:prstGeom prst="rect">
            <a:avLst/>
          </a:prstGeom>
          <a:solidFill>
            <a:srgbClr val="00192F">
              <a:alpha val="80000"/>
            </a:srgbClr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 Call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99592" y="2780928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State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99592" y="3356992"/>
            <a:ext cx="1440160" cy="432048"/>
          </a:xfrm>
          <a:prstGeom prst="rect">
            <a:avLst/>
          </a:prstGeom>
          <a:solidFill>
            <a:srgbClr val="00192F">
              <a:alpha val="80000"/>
            </a:srgbClr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 Call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899592" y="3933056"/>
            <a:ext cx="1440160" cy="432048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State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899592" y="4509120"/>
            <a:ext cx="1440160" cy="432048"/>
          </a:xfrm>
          <a:prstGeom prst="rect">
            <a:avLst/>
          </a:prstGeom>
          <a:solidFill>
            <a:srgbClr val="00192F">
              <a:alpha val="80000"/>
            </a:srgbClr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 Call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99592" y="5085184"/>
            <a:ext cx="1440160" cy="432048"/>
          </a:xfrm>
          <a:prstGeom prst="rect">
            <a:avLst/>
          </a:prstGeom>
          <a:solidFill>
            <a:srgbClr val="C00000">
              <a:alpha val="50196"/>
            </a:srgbClr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Swap Buffers</a:t>
            </a:r>
            <a:endParaRPr lang="ru-RU" dirty="0"/>
          </a:p>
        </p:txBody>
      </p:sp>
      <p:cxnSp>
        <p:nvCxnSpPr>
          <p:cNvPr id="17" name="Соединительная линия уступом 16"/>
          <p:cNvCxnSpPr>
            <a:stCxn id="14" idx="1"/>
            <a:endCxn id="6" idx="1"/>
          </p:cNvCxnSpPr>
          <p:nvPr/>
        </p:nvCxnSpPr>
        <p:spPr>
          <a:xfrm rot="10800000">
            <a:off x="899592" y="1844824"/>
            <a:ext cx="12700" cy="3456384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3275856" y="1988840"/>
            <a:ext cx="1296144" cy="2232248"/>
          </a:xfrm>
          <a:prstGeom prst="rect">
            <a:avLst/>
          </a:prstGeom>
          <a:solidFill>
            <a:srgbClr val="00576E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Command</a:t>
            </a:r>
          </a:p>
          <a:p>
            <a:r>
              <a:rPr lang="en-US" dirty="0" smtClean="0"/>
              <a:t>Buffer: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Commands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Data </a:t>
            </a:r>
            <a:r>
              <a:rPr lang="en-US" sz="1400" dirty="0" err="1" smtClean="0"/>
              <a:t>ptrs</a:t>
            </a:r>
            <a:endParaRPr lang="en-US" sz="1400" dirty="0" smtClean="0"/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</a:t>
            </a:r>
            <a:r>
              <a:rPr lang="en-US" sz="1400" dirty="0" err="1" smtClean="0"/>
              <a:t>Inlined</a:t>
            </a:r>
            <a:r>
              <a:rPr lang="en-US" sz="1400" dirty="0" smtClean="0"/>
              <a:t> Data</a:t>
            </a:r>
            <a:endParaRPr lang="en-US" sz="1400" dirty="0" smtClean="0"/>
          </a:p>
          <a:p>
            <a:pPr algn="ctr"/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3275856" y="1700808"/>
            <a:ext cx="1296144" cy="216024"/>
          </a:xfrm>
          <a:prstGeom prst="rect">
            <a:avLst/>
          </a:prstGeom>
          <a:solidFill>
            <a:srgbClr val="00576E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3275856" y="4293096"/>
            <a:ext cx="1296144" cy="216024"/>
          </a:xfrm>
          <a:prstGeom prst="rect">
            <a:avLst/>
          </a:prstGeom>
          <a:solidFill>
            <a:srgbClr val="00576E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Соединительная линия уступом 23"/>
          <p:cNvCxnSpPr>
            <a:stCxn id="13" idx="3"/>
            <a:endCxn id="21" idx="1"/>
          </p:cNvCxnSpPr>
          <p:nvPr/>
        </p:nvCxnSpPr>
        <p:spPr>
          <a:xfrm flipV="1">
            <a:off x="2339752" y="1808820"/>
            <a:ext cx="936104" cy="2916324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ная линия уступом 25"/>
          <p:cNvCxnSpPr>
            <a:stCxn id="12" idx="3"/>
            <a:endCxn id="21" idx="1"/>
          </p:cNvCxnSpPr>
          <p:nvPr/>
        </p:nvCxnSpPr>
        <p:spPr>
          <a:xfrm flipV="1">
            <a:off x="2339752" y="1808820"/>
            <a:ext cx="936104" cy="2340260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/>
          <p:cNvCxnSpPr>
            <a:stCxn id="11" idx="3"/>
            <a:endCxn id="21" idx="1"/>
          </p:cNvCxnSpPr>
          <p:nvPr/>
        </p:nvCxnSpPr>
        <p:spPr>
          <a:xfrm flipV="1">
            <a:off x="2339752" y="1808820"/>
            <a:ext cx="936104" cy="1764196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ная линия уступом 29"/>
          <p:cNvCxnSpPr>
            <a:stCxn id="10" idx="3"/>
            <a:endCxn id="21" idx="1"/>
          </p:cNvCxnSpPr>
          <p:nvPr/>
        </p:nvCxnSpPr>
        <p:spPr>
          <a:xfrm flipV="1">
            <a:off x="2339752" y="1808820"/>
            <a:ext cx="936104" cy="1188132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ная линия уступом 32"/>
          <p:cNvCxnSpPr>
            <a:stCxn id="8" idx="3"/>
            <a:endCxn id="21" idx="1"/>
          </p:cNvCxnSpPr>
          <p:nvPr/>
        </p:nvCxnSpPr>
        <p:spPr>
          <a:xfrm flipV="1">
            <a:off x="2339752" y="1808820"/>
            <a:ext cx="936104" cy="612068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оединительная линия уступом 35"/>
          <p:cNvCxnSpPr>
            <a:stCxn id="6" idx="3"/>
            <a:endCxn id="21" idx="1"/>
          </p:cNvCxnSpPr>
          <p:nvPr/>
        </p:nvCxnSpPr>
        <p:spPr>
          <a:xfrm flipV="1">
            <a:off x="2339752" y="1808820"/>
            <a:ext cx="936104" cy="36004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Прямоугольник 52"/>
          <p:cNvSpPr/>
          <p:nvPr/>
        </p:nvSpPr>
        <p:spPr>
          <a:xfrm>
            <a:off x="4716016" y="4149080"/>
            <a:ext cx="1512168" cy="1512168"/>
          </a:xfrm>
          <a:prstGeom prst="rect">
            <a:avLst/>
          </a:prstGeom>
          <a:solidFill>
            <a:srgbClr val="C00000">
              <a:alpha val="52000"/>
            </a:srgb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GPU</a:t>
            </a:r>
          </a:p>
          <a:p>
            <a:pPr algn="ctr"/>
            <a:r>
              <a:rPr lang="en-US" dirty="0" smtClean="0"/>
              <a:t>Process</a:t>
            </a:r>
            <a:endParaRPr lang="ru-RU" dirty="0"/>
          </a:p>
        </p:txBody>
      </p:sp>
      <p:cxnSp>
        <p:nvCxnSpPr>
          <p:cNvPr id="54" name="Соединительная линия уступом 53"/>
          <p:cNvCxnSpPr>
            <a:stCxn id="22" idx="2"/>
            <a:endCxn id="53" idx="1"/>
          </p:cNvCxnSpPr>
          <p:nvPr/>
        </p:nvCxnSpPr>
        <p:spPr>
          <a:xfrm rot="16200000" flipH="1">
            <a:off x="4121950" y="4311098"/>
            <a:ext cx="396044" cy="792088"/>
          </a:xfrm>
          <a:prstGeom prst="bentConnector2">
            <a:avLst/>
          </a:prstGeom>
          <a:ln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оединительная линия уступом 58"/>
          <p:cNvCxnSpPr>
            <a:stCxn id="14" idx="3"/>
            <a:endCxn id="21" idx="1"/>
          </p:cNvCxnSpPr>
          <p:nvPr/>
        </p:nvCxnSpPr>
        <p:spPr>
          <a:xfrm flipV="1">
            <a:off x="2339752" y="1808820"/>
            <a:ext cx="936104" cy="3492388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Блок-схема: внутренняя память 62"/>
          <p:cNvSpPr/>
          <p:nvPr/>
        </p:nvSpPr>
        <p:spPr>
          <a:xfrm>
            <a:off x="4716016" y="1700808"/>
            <a:ext cx="1512168" cy="1584176"/>
          </a:xfrm>
          <a:prstGeom prst="flowChartInternalStorage">
            <a:avLst/>
          </a:prstGeom>
          <a:solidFill>
            <a:schemeClr val="accent4">
              <a:lumMod val="50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dirty="0" smtClean="0"/>
              <a:t> Memory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65" name="Двойная стрелка вверх/вниз 64"/>
          <p:cNvSpPr/>
          <p:nvPr/>
        </p:nvSpPr>
        <p:spPr>
          <a:xfrm>
            <a:off x="5364088" y="3356992"/>
            <a:ext cx="216024" cy="648072"/>
          </a:xfrm>
          <a:prstGeom prst="upDownArrow">
            <a:avLst/>
          </a:prstGeom>
          <a:solidFill>
            <a:schemeClr val="accent4">
              <a:lumMod val="50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7164288" y="1556792"/>
            <a:ext cx="1440160" cy="936104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Vertex processing (VS)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vertex data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texture data</a:t>
            </a:r>
            <a:endParaRPr lang="ru-RU" sz="1200" dirty="0"/>
          </a:p>
        </p:txBody>
      </p:sp>
      <p:sp>
        <p:nvSpPr>
          <p:cNvPr id="48" name="Прямоугольник 47"/>
          <p:cNvSpPr/>
          <p:nvPr/>
        </p:nvSpPr>
        <p:spPr>
          <a:xfrm>
            <a:off x="7164288" y="2636912"/>
            <a:ext cx="1440160" cy="648072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Geometry</a:t>
            </a:r>
          </a:p>
          <a:p>
            <a:r>
              <a:rPr lang="en-US" sz="1400" dirty="0" smtClean="0"/>
              <a:t>Processing (GS)</a:t>
            </a:r>
            <a:endParaRPr lang="ru-RU" sz="1400" dirty="0"/>
          </a:p>
        </p:txBody>
      </p:sp>
      <p:sp>
        <p:nvSpPr>
          <p:cNvPr id="49" name="Прямоугольник 48"/>
          <p:cNvSpPr/>
          <p:nvPr/>
        </p:nvSpPr>
        <p:spPr>
          <a:xfrm>
            <a:off x="7164288" y="3429000"/>
            <a:ext cx="1440160" cy="648072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Pixel</a:t>
            </a:r>
          </a:p>
          <a:p>
            <a:r>
              <a:rPr lang="en-US" sz="1400" dirty="0" smtClean="0"/>
              <a:t>Processing (PS)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prstClr val="white"/>
                </a:solidFill>
              </a:rPr>
              <a:t> texture </a:t>
            </a:r>
            <a:r>
              <a:rPr lang="en-US" sz="1200" dirty="0" smtClean="0">
                <a:solidFill>
                  <a:prstClr val="white"/>
                </a:solidFill>
              </a:rPr>
              <a:t>data</a:t>
            </a:r>
            <a:endParaRPr lang="ru-RU" sz="1400" dirty="0"/>
          </a:p>
        </p:txBody>
      </p:sp>
      <p:sp>
        <p:nvSpPr>
          <p:cNvPr id="50" name="Прямоугольник 49"/>
          <p:cNvSpPr/>
          <p:nvPr/>
        </p:nvSpPr>
        <p:spPr>
          <a:xfrm>
            <a:off x="7164288" y="4221088"/>
            <a:ext cx="1440160" cy="648072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Pixel</a:t>
            </a:r>
          </a:p>
          <a:p>
            <a:r>
              <a:rPr lang="en-US" sz="1400" dirty="0" smtClean="0"/>
              <a:t>Rendering</a:t>
            </a:r>
            <a:endParaRPr lang="ru-RU" sz="1400" dirty="0"/>
          </a:p>
        </p:txBody>
      </p:sp>
      <p:sp>
        <p:nvSpPr>
          <p:cNvPr id="80" name="Прямоугольник 79"/>
          <p:cNvSpPr/>
          <p:nvPr/>
        </p:nvSpPr>
        <p:spPr>
          <a:xfrm>
            <a:off x="5220072" y="1988840"/>
            <a:ext cx="936104" cy="360040"/>
          </a:xfrm>
          <a:prstGeom prst="rect">
            <a:avLst/>
          </a:prstGeom>
          <a:solidFill>
            <a:srgbClr val="00192F">
              <a:alpha val="80000"/>
            </a:srgbClr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1" name="Прямоугольник 80"/>
          <p:cNvSpPr/>
          <p:nvPr/>
        </p:nvSpPr>
        <p:spPr>
          <a:xfrm>
            <a:off x="5220072" y="2420888"/>
            <a:ext cx="936104" cy="360040"/>
          </a:xfrm>
          <a:prstGeom prst="rect">
            <a:avLst/>
          </a:prstGeom>
          <a:solidFill>
            <a:srgbClr val="00192F">
              <a:alpha val="80000"/>
            </a:srgbClr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2" name="Прямоугольник 81"/>
          <p:cNvSpPr/>
          <p:nvPr/>
        </p:nvSpPr>
        <p:spPr>
          <a:xfrm>
            <a:off x="5220072" y="2852936"/>
            <a:ext cx="936104" cy="360040"/>
          </a:xfrm>
          <a:prstGeom prst="rect">
            <a:avLst/>
          </a:prstGeom>
          <a:solidFill>
            <a:srgbClr val="00192F">
              <a:alpha val="80000"/>
            </a:srgbClr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4" name="Соединительная линия уступом 83"/>
          <p:cNvCxnSpPr>
            <a:stCxn id="80" idx="3"/>
            <a:endCxn id="47" idx="1"/>
          </p:cNvCxnSpPr>
          <p:nvPr/>
        </p:nvCxnSpPr>
        <p:spPr>
          <a:xfrm flipV="1">
            <a:off x="6156176" y="2024844"/>
            <a:ext cx="1008112" cy="14401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Соединительная линия уступом 85"/>
          <p:cNvCxnSpPr>
            <a:stCxn id="81" idx="3"/>
            <a:endCxn id="49" idx="1"/>
          </p:cNvCxnSpPr>
          <p:nvPr/>
        </p:nvCxnSpPr>
        <p:spPr>
          <a:xfrm>
            <a:off x="6156176" y="2600908"/>
            <a:ext cx="1008112" cy="115212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Соединительная линия уступом 87"/>
          <p:cNvCxnSpPr>
            <a:stCxn id="50" idx="1"/>
            <a:endCxn id="82" idx="3"/>
          </p:cNvCxnSpPr>
          <p:nvPr/>
        </p:nvCxnSpPr>
        <p:spPr>
          <a:xfrm rot="10800000">
            <a:off x="6156176" y="3032956"/>
            <a:ext cx="1008112" cy="1512168"/>
          </a:xfrm>
          <a:prstGeom prst="bentConnector3">
            <a:avLst>
              <a:gd name="adj1" fmla="val 64173"/>
            </a:avLst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Прямоугольник 95"/>
          <p:cNvSpPr/>
          <p:nvPr/>
        </p:nvSpPr>
        <p:spPr>
          <a:xfrm>
            <a:off x="7164288" y="5229200"/>
            <a:ext cx="1440160" cy="648072"/>
          </a:xfrm>
          <a:prstGeom prst="rect">
            <a:avLst/>
          </a:prstGeom>
          <a:solidFill>
            <a:srgbClr val="00576E"/>
          </a:solidFill>
          <a:ln w="12700">
            <a:solidFill>
              <a:schemeClr val="tx1"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Computing</a:t>
            </a:r>
            <a:endParaRPr lang="ru-RU" sz="1400" dirty="0"/>
          </a:p>
        </p:txBody>
      </p:sp>
      <p:cxnSp>
        <p:nvCxnSpPr>
          <p:cNvPr id="100" name="Прямая со стрелкой 99"/>
          <p:cNvCxnSpPr/>
          <p:nvPr/>
        </p:nvCxnSpPr>
        <p:spPr>
          <a:xfrm>
            <a:off x="7884368" y="2492896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Прямая со стрелкой 100"/>
          <p:cNvCxnSpPr/>
          <p:nvPr/>
        </p:nvCxnSpPr>
        <p:spPr>
          <a:xfrm>
            <a:off x="1619672" y="2060848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 стрелкой 101"/>
          <p:cNvCxnSpPr/>
          <p:nvPr/>
        </p:nvCxnSpPr>
        <p:spPr>
          <a:xfrm>
            <a:off x="1619672" y="2636912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 стрелкой 102"/>
          <p:cNvCxnSpPr/>
          <p:nvPr/>
        </p:nvCxnSpPr>
        <p:spPr>
          <a:xfrm>
            <a:off x="1619672" y="3212976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 стрелкой 103"/>
          <p:cNvCxnSpPr/>
          <p:nvPr/>
        </p:nvCxnSpPr>
        <p:spPr>
          <a:xfrm>
            <a:off x="1619672" y="3789040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 стрелкой 104"/>
          <p:cNvCxnSpPr/>
          <p:nvPr/>
        </p:nvCxnSpPr>
        <p:spPr>
          <a:xfrm>
            <a:off x="1619672" y="4365104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 стрелкой 105"/>
          <p:cNvCxnSpPr/>
          <p:nvPr/>
        </p:nvCxnSpPr>
        <p:spPr>
          <a:xfrm>
            <a:off x="1619672" y="4941168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 стрелкой 106"/>
          <p:cNvCxnSpPr/>
          <p:nvPr/>
        </p:nvCxnSpPr>
        <p:spPr>
          <a:xfrm>
            <a:off x="7884368" y="3284984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 стрелкой 107"/>
          <p:cNvCxnSpPr/>
          <p:nvPr/>
        </p:nvCxnSpPr>
        <p:spPr>
          <a:xfrm>
            <a:off x="7884368" y="4077072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 smtClean="0"/>
              <a:t>Буфер кадра, глубины и трафарета</a:t>
            </a:r>
            <a:br>
              <a:rPr lang="ru-RU" sz="3200" dirty="0" smtClean="0"/>
            </a:br>
            <a:endParaRPr lang="ru-RU" sz="3200" dirty="0"/>
          </a:p>
        </p:txBody>
      </p:sp>
      <p:pic>
        <p:nvPicPr>
          <p:cNvPr id="6" name="Содержимое 5" descr="color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1560" y="1412776"/>
            <a:ext cx="4906830" cy="3816424"/>
          </a:xfrm>
          <a:ln>
            <a:solidFill>
              <a:schemeClr val="tx2"/>
            </a:solidFill>
          </a:ln>
        </p:spPr>
      </p:pic>
      <p:pic>
        <p:nvPicPr>
          <p:cNvPr id="7" name="Рисунок 6" descr="depth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0112" y="1412776"/>
            <a:ext cx="3332942" cy="259228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Рисунок 7" descr="stencil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0112" y="4077072"/>
            <a:ext cx="3332942" cy="259228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83568" y="148478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Color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652120" y="148478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Depth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52120" y="414908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Stencil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Буфер кадра, глубины и трафарета</a:t>
            </a:r>
            <a:br>
              <a:rPr lang="ru-RU" sz="3600" dirty="0" smtClean="0"/>
            </a:br>
            <a:endParaRPr lang="ru-RU" sz="3600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2"/>
          </p:nvPr>
        </p:nvSpPr>
        <p:spPr>
          <a:xfrm>
            <a:off x="2483768" y="1770501"/>
            <a:ext cx="6210176" cy="4466811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Буфер цвета: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92D050"/>
                </a:solidFill>
              </a:rPr>
              <a:t>G</a:t>
            </a:r>
            <a:r>
              <a:rPr lang="en-US" dirty="0" smtClean="0">
                <a:solidFill>
                  <a:srgbClr val="0070C0"/>
                </a:solidFill>
              </a:rPr>
              <a:t>B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92D050"/>
                </a:solidFill>
              </a:rPr>
              <a:t>G</a:t>
            </a:r>
            <a:r>
              <a:rPr lang="en-US" dirty="0" smtClean="0">
                <a:solidFill>
                  <a:srgbClr val="0070C0"/>
                </a:solidFill>
              </a:rPr>
              <a:t>B</a:t>
            </a:r>
            <a:r>
              <a:rPr lang="en-US" dirty="0" smtClean="0"/>
              <a:t>A, 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92D050"/>
                </a:solidFill>
              </a:rPr>
              <a:t>G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</a:p>
          <a:p>
            <a:pPr lvl="1"/>
            <a:r>
              <a:rPr lang="en-US" dirty="0" smtClean="0"/>
              <a:t>Fixed Point: 	1, 5, 8, 10, 16, 32</a:t>
            </a:r>
          </a:p>
          <a:p>
            <a:pPr lvl="1"/>
            <a:r>
              <a:rPr lang="en-US" dirty="0" smtClean="0"/>
              <a:t>Floating Point:	7.3, 16, 32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8</a:t>
            </a:r>
            <a:r>
              <a:rPr lang="en-US" dirty="0" smtClean="0">
                <a:solidFill>
                  <a:srgbClr val="92D050"/>
                </a:solidFill>
              </a:rPr>
              <a:t>8</a:t>
            </a:r>
            <a:r>
              <a:rPr lang="en-US" dirty="0" smtClean="0">
                <a:solidFill>
                  <a:srgbClr val="0070C0"/>
                </a:solidFill>
              </a:rPr>
              <a:t>8</a:t>
            </a:r>
            <a:r>
              <a:rPr lang="en-US" dirty="0" smtClean="0">
                <a:solidFill>
                  <a:srgbClr val="FF0000"/>
                </a:solidFill>
              </a:rPr>
              <a:t>, 8</a:t>
            </a:r>
            <a:r>
              <a:rPr lang="en-US" dirty="0" smtClean="0">
                <a:solidFill>
                  <a:srgbClr val="92D050"/>
                </a:solidFill>
              </a:rPr>
              <a:t>8</a:t>
            </a:r>
            <a:r>
              <a:rPr lang="en-US" dirty="0" smtClean="0">
                <a:solidFill>
                  <a:srgbClr val="0070C0"/>
                </a:solidFill>
              </a:rPr>
              <a:t>8</a:t>
            </a:r>
            <a:r>
              <a:rPr lang="en-US" dirty="0" smtClean="0"/>
              <a:t>8</a:t>
            </a:r>
            <a:r>
              <a:rPr lang="en-US" dirty="0" smtClean="0">
                <a:solidFill>
                  <a:srgbClr val="FF0000"/>
                </a:solidFill>
              </a:rPr>
              <a:t>, 5</a:t>
            </a:r>
            <a:r>
              <a:rPr lang="en-US" dirty="0" smtClean="0">
                <a:solidFill>
                  <a:srgbClr val="92D050"/>
                </a:solidFill>
              </a:rPr>
              <a:t>6</a:t>
            </a:r>
            <a:r>
              <a:rPr lang="en-US" dirty="0" smtClean="0">
                <a:solidFill>
                  <a:srgbClr val="00B0F0"/>
                </a:solidFill>
              </a:rPr>
              <a:t>5</a:t>
            </a:r>
            <a:r>
              <a:rPr lang="en-US" dirty="0" smtClean="0">
                <a:solidFill>
                  <a:srgbClr val="FF0000"/>
                </a:solidFill>
              </a:rPr>
              <a:t>, 5</a:t>
            </a:r>
            <a:r>
              <a:rPr lang="en-US" dirty="0" smtClean="0">
                <a:solidFill>
                  <a:srgbClr val="92D050"/>
                </a:solidFill>
              </a:rPr>
              <a:t>5</a:t>
            </a:r>
            <a:r>
              <a:rPr lang="en-US" dirty="0" smtClean="0">
                <a:solidFill>
                  <a:srgbClr val="00B0F0"/>
                </a:solidFill>
              </a:rPr>
              <a:t>5</a:t>
            </a:r>
            <a:r>
              <a:rPr lang="en-US" dirty="0" smtClean="0"/>
              <a:t>1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16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92D050"/>
                </a:solidFill>
              </a:rPr>
              <a:t>16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16</a:t>
            </a:r>
            <a:r>
              <a:rPr lang="en-US" dirty="0" smtClean="0"/>
              <a:t> 16, </a:t>
            </a:r>
            <a:r>
              <a:rPr lang="en-US" dirty="0" smtClean="0">
                <a:solidFill>
                  <a:srgbClr val="FF0000"/>
                </a:solidFill>
              </a:rPr>
              <a:t>32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92D050"/>
                </a:solidFill>
              </a:rPr>
              <a:t>32</a:t>
            </a:r>
            <a:r>
              <a:rPr lang="en-US" dirty="0" smtClean="0">
                <a:solidFill>
                  <a:srgbClr val="0070C0"/>
                </a:solidFill>
              </a:rPr>
              <a:t> 32 </a:t>
            </a:r>
            <a:r>
              <a:rPr lang="en-US" dirty="0" smtClean="0"/>
              <a:t>32, </a:t>
            </a:r>
            <a:r>
              <a:rPr lang="en-US" dirty="0" smtClean="0">
                <a:solidFill>
                  <a:srgbClr val="FF0000"/>
                </a:solidFill>
              </a:rPr>
              <a:t>10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92D050"/>
                </a:solidFill>
              </a:rPr>
              <a:t>10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10</a:t>
            </a:r>
            <a:r>
              <a:rPr lang="en-US" dirty="0" smtClean="0"/>
              <a:t> 2</a:t>
            </a:r>
          </a:p>
          <a:p>
            <a:r>
              <a:rPr lang="ru-RU" dirty="0" smtClean="0"/>
              <a:t>Буфер глубины и трафарета</a:t>
            </a:r>
          </a:p>
          <a:p>
            <a:pPr lvl="1"/>
            <a:r>
              <a:rPr lang="en-US" dirty="0" smtClean="0"/>
              <a:t>D16</a:t>
            </a:r>
          </a:p>
          <a:p>
            <a:pPr lvl="1"/>
            <a:r>
              <a:rPr lang="en-US" dirty="0" smtClean="0"/>
              <a:t>D24S8</a:t>
            </a:r>
            <a:endParaRPr lang="ru-RU" dirty="0"/>
          </a:p>
        </p:txBody>
      </p:sp>
      <p:pic>
        <p:nvPicPr>
          <p:cNvPr id="7" name="Содержимое 5" descr="color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5" y="1772817"/>
            <a:ext cx="1944215" cy="139983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Рисунок 7" descr="depth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3284984"/>
            <a:ext cx="1935255" cy="139983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Рисунок 8" descr="stencil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44" y="4797152"/>
            <a:ext cx="1944216" cy="139983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 smtClean="0"/>
              <a:t>Массивы вершин</a:t>
            </a:r>
            <a:r>
              <a:rPr lang="en-US" sz="3200" dirty="0" smtClean="0"/>
              <a:t> </a:t>
            </a:r>
            <a:r>
              <a:rPr lang="ru-RU" sz="3200" dirty="0" smtClean="0"/>
              <a:t>и массивы индексов, декларации вершин</a:t>
            </a:r>
            <a:br>
              <a:rPr lang="ru-RU" sz="3200" dirty="0" smtClean="0"/>
            </a:br>
            <a:endParaRPr lang="ru-RU" sz="3200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539552" y="1988840"/>
            <a:ext cx="8352928" cy="1008112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971600" y="2060848"/>
            <a:ext cx="3600400" cy="864096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5724128" y="2060848"/>
            <a:ext cx="2952328" cy="864096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1043608" y="2132856"/>
            <a:ext cx="648072" cy="72008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VX0</a:t>
            </a:r>
            <a:endParaRPr lang="ru-RU" dirty="0"/>
          </a:p>
        </p:txBody>
      </p:sp>
      <p:sp>
        <p:nvSpPr>
          <p:cNvPr id="36" name="Прямоугольник 35"/>
          <p:cNvSpPr/>
          <p:nvPr/>
        </p:nvSpPr>
        <p:spPr>
          <a:xfrm>
            <a:off x="1907704" y="2132856"/>
            <a:ext cx="648072" cy="72008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VX1</a:t>
            </a:r>
            <a:endParaRPr lang="ru-RU" dirty="0"/>
          </a:p>
        </p:txBody>
      </p:sp>
      <p:sp>
        <p:nvSpPr>
          <p:cNvPr id="37" name="Прямоугольник 36"/>
          <p:cNvSpPr/>
          <p:nvPr/>
        </p:nvSpPr>
        <p:spPr>
          <a:xfrm>
            <a:off x="2771800" y="2132856"/>
            <a:ext cx="648072" cy="72008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VX2</a:t>
            </a:r>
            <a:endParaRPr lang="ru-RU" dirty="0"/>
          </a:p>
        </p:txBody>
      </p:sp>
      <p:sp>
        <p:nvSpPr>
          <p:cNvPr id="38" name="Прямоугольник 37"/>
          <p:cNvSpPr/>
          <p:nvPr/>
        </p:nvSpPr>
        <p:spPr>
          <a:xfrm>
            <a:off x="3635896" y="2132856"/>
            <a:ext cx="648072" cy="72008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VX3</a:t>
            </a:r>
            <a:endParaRPr lang="ru-RU" dirty="0"/>
          </a:p>
        </p:txBody>
      </p:sp>
      <p:graphicFrame>
        <p:nvGraphicFramePr>
          <p:cNvPr id="49" name="Таблица 48"/>
          <p:cNvGraphicFramePr>
            <a:graphicFrameLocks noGrp="1"/>
          </p:cNvGraphicFramePr>
          <p:nvPr/>
        </p:nvGraphicFramePr>
        <p:xfrm>
          <a:off x="1835696" y="3645024"/>
          <a:ext cx="4464496" cy="3063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931"/>
                <a:gridCol w="1269317"/>
                <a:gridCol w="864096"/>
                <a:gridCol w="930458"/>
                <a:gridCol w="437694"/>
              </a:tblGrid>
              <a:tr h="66151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Offset</a:t>
                      </a:r>
                      <a:endParaRPr lang="ru-RU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Usage</a:t>
                      </a:r>
                      <a:endParaRPr lang="ru-RU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Usage</a:t>
                      </a:r>
                    </a:p>
                    <a:p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en-US" sz="1600" dirty="0" err="1" smtClean="0">
                          <a:solidFill>
                            <a:srgbClr val="FFFF00"/>
                          </a:solidFill>
                        </a:rPr>
                        <a:t>Idx</a:t>
                      </a:r>
                      <a:endParaRPr lang="ru-RU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Format</a:t>
                      </a:r>
                      <a:endParaRPr lang="ru-RU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65512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0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POSITION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0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Float4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StrIde</a:t>
                      </a:r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 (54 + n)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vert="vert270"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298091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32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COLOR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0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Byte4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298091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36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COLOR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1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Byte4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65512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40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TEXCOORD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0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Float2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65512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48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NORMAL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0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Half3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298091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N</a:t>
                      </a:r>
                      <a:r>
                        <a:rPr lang="en-US" sz="1600" baseline="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 bytes</a:t>
                      </a:r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 sz="16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7" name="Прямоугольник 56"/>
          <p:cNvSpPr/>
          <p:nvPr/>
        </p:nvSpPr>
        <p:spPr>
          <a:xfrm>
            <a:off x="5796136" y="2132856"/>
            <a:ext cx="1368152" cy="72008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Двойная стрелка влево/вверх 52"/>
          <p:cNvSpPr/>
          <p:nvPr/>
        </p:nvSpPr>
        <p:spPr>
          <a:xfrm rot="5400000">
            <a:off x="647564" y="4257092"/>
            <a:ext cx="1656184" cy="432048"/>
          </a:xfrm>
          <a:prstGeom prst="leftUpArrow">
            <a:avLst>
              <a:gd name="adj1" fmla="val 25000"/>
              <a:gd name="adj2" fmla="val 25437"/>
              <a:gd name="adj3" fmla="val 25000"/>
            </a:avLst>
          </a:prstGeom>
          <a:solidFill>
            <a:schemeClr val="accent4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 rot="16200000">
            <a:off x="5760132" y="2312876"/>
            <a:ext cx="576064" cy="36004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Idx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 rot="16200000">
            <a:off x="6192180" y="2312876"/>
            <a:ext cx="576064" cy="36004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Idx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 rot="16200000">
            <a:off x="6624228" y="2312876"/>
            <a:ext cx="576064" cy="36004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Idx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7236296" y="2132856"/>
            <a:ext cx="1368152" cy="72008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 rot="16200000">
            <a:off x="7200292" y="2312876"/>
            <a:ext cx="576064" cy="36004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Idx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 rot="16200000">
            <a:off x="7632340" y="2312876"/>
            <a:ext cx="576064" cy="36004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Idx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 rot="16200000">
            <a:off x="8064388" y="2312876"/>
            <a:ext cx="576064" cy="360040"/>
          </a:xfrm>
          <a:prstGeom prst="rect">
            <a:avLst/>
          </a:prstGeom>
          <a:solidFill>
            <a:schemeClr val="accent4">
              <a:lumMod val="50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Idx</a:t>
            </a:r>
            <a:endParaRPr lang="ru-RU" dirty="0">
              <a:solidFill>
                <a:srgbClr val="FFFF00"/>
              </a:solidFill>
            </a:endParaRPr>
          </a:p>
        </p:txBody>
      </p:sp>
      <p:cxnSp>
        <p:nvCxnSpPr>
          <p:cNvPr id="60" name="Соединительная линия уступом 59"/>
          <p:cNvCxnSpPr>
            <a:stCxn id="42" idx="1"/>
            <a:endCxn id="37" idx="2"/>
          </p:cNvCxnSpPr>
          <p:nvPr/>
        </p:nvCxnSpPr>
        <p:spPr>
          <a:xfrm rot="5400000">
            <a:off x="4968044" y="908720"/>
            <a:ext cx="72008" cy="3816424"/>
          </a:xfrm>
          <a:prstGeom prst="bentConnector3">
            <a:avLst>
              <a:gd name="adj1" fmla="val 417465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Соединительная линия уступом 61"/>
          <p:cNvCxnSpPr>
            <a:stCxn id="41" idx="1"/>
            <a:endCxn id="36" idx="2"/>
          </p:cNvCxnSpPr>
          <p:nvPr/>
        </p:nvCxnSpPr>
        <p:spPr>
          <a:xfrm rot="5400000">
            <a:off x="4319972" y="692696"/>
            <a:ext cx="72008" cy="4248472"/>
          </a:xfrm>
          <a:prstGeom prst="bentConnector3">
            <a:avLst>
              <a:gd name="adj1" fmla="val 543401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Соединительная линия уступом 66"/>
          <p:cNvCxnSpPr>
            <a:stCxn id="40" idx="1"/>
            <a:endCxn id="31" idx="2"/>
          </p:cNvCxnSpPr>
          <p:nvPr/>
        </p:nvCxnSpPr>
        <p:spPr>
          <a:xfrm rot="5400000">
            <a:off x="3671900" y="476672"/>
            <a:ext cx="72008" cy="4680520"/>
          </a:xfrm>
          <a:prstGeom prst="bentConnector3">
            <a:avLst>
              <a:gd name="adj1" fmla="val 711316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Соединительная линия уступом 79"/>
          <p:cNvCxnSpPr>
            <a:stCxn id="44" idx="3"/>
            <a:endCxn id="37" idx="0"/>
          </p:cNvCxnSpPr>
          <p:nvPr/>
        </p:nvCxnSpPr>
        <p:spPr>
          <a:xfrm rot="16200000" flipV="1">
            <a:off x="5472100" y="-243408"/>
            <a:ext cx="72008" cy="4824536"/>
          </a:xfrm>
          <a:prstGeom prst="bentConnector3">
            <a:avLst>
              <a:gd name="adj1" fmla="val 543402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Соединительная линия уступом 80"/>
          <p:cNvCxnSpPr>
            <a:stCxn id="43" idx="3"/>
            <a:endCxn id="31" idx="0"/>
          </p:cNvCxnSpPr>
          <p:nvPr/>
        </p:nvCxnSpPr>
        <p:spPr>
          <a:xfrm rot="16200000" flipV="1">
            <a:off x="4391980" y="-891480"/>
            <a:ext cx="72008" cy="6120680"/>
          </a:xfrm>
          <a:prstGeom prst="bentConnector3">
            <a:avLst>
              <a:gd name="adj1" fmla="val 669338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Соединительная линия уступом 81"/>
          <p:cNvCxnSpPr>
            <a:stCxn id="45" idx="3"/>
            <a:endCxn id="38" idx="0"/>
          </p:cNvCxnSpPr>
          <p:nvPr/>
        </p:nvCxnSpPr>
        <p:spPr>
          <a:xfrm rot="16200000" flipV="1">
            <a:off x="6120172" y="-27384"/>
            <a:ext cx="72008" cy="4392488"/>
          </a:xfrm>
          <a:prstGeom prst="bentConnector3">
            <a:avLst>
              <a:gd name="adj1" fmla="val 417465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Равнобедренный треугольник 101"/>
          <p:cNvSpPr/>
          <p:nvPr/>
        </p:nvSpPr>
        <p:spPr>
          <a:xfrm>
            <a:off x="7160506" y="4653136"/>
            <a:ext cx="1368152" cy="1224136"/>
          </a:xfrm>
          <a:prstGeom prst="triangle">
            <a:avLst>
              <a:gd name="adj" fmla="val 77066"/>
            </a:avLst>
          </a:prstGeom>
          <a:solidFill>
            <a:schemeClr val="accent4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Равнобедренный треугольник 102"/>
          <p:cNvSpPr/>
          <p:nvPr/>
        </p:nvSpPr>
        <p:spPr>
          <a:xfrm rot="12183899">
            <a:off x="6554521" y="4208442"/>
            <a:ext cx="1359768" cy="1575792"/>
          </a:xfrm>
          <a:prstGeom prst="triangle">
            <a:avLst>
              <a:gd name="adj" fmla="val 36526"/>
            </a:avLst>
          </a:prstGeom>
          <a:solidFill>
            <a:schemeClr val="accent4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TextBox 103"/>
          <p:cNvSpPr txBox="1"/>
          <p:nvPr/>
        </p:nvSpPr>
        <p:spPr>
          <a:xfrm>
            <a:off x="8172400" y="428380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vx0</a:t>
            </a:r>
            <a:endParaRPr lang="ru-RU" dirty="0"/>
          </a:p>
        </p:txBody>
      </p:sp>
      <p:sp>
        <p:nvSpPr>
          <p:cNvPr id="105" name="TextBox 104"/>
          <p:cNvSpPr txBox="1"/>
          <p:nvPr/>
        </p:nvSpPr>
        <p:spPr>
          <a:xfrm>
            <a:off x="6444208" y="364502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vx1</a:t>
            </a:r>
            <a:endParaRPr lang="ru-RU" dirty="0"/>
          </a:p>
        </p:txBody>
      </p:sp>
      <p:sp>
        <p:nvSpPr>
          <p:cNvPr id="106" name="TextBox 105"/>
          <p:cNvSpPr txBox="1"/>
          <p:nvPr/>
        </p:nvSpPr>
        <p:spPr>
          <a:xfrm>
            <a:off x="6660232" y="579597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vx2</a:t>
            </a:r>
            <a:endParaRPr lang="ru-RU" dirty="0"/>
          </a:p>
        </p:txBody>
      </p:sp>
      <p:sp>
        <p:nvSpPr>
          <p:cNvPr id="107" name="TextBox 106"/>
          <p:cNvSpPr txBox="1"/>
          <p:nvPr/>
        </p:nvSpPr>
        <p:spPr>
          <a:xfrm>
            <a:off x="8460432" y="587727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vx3</a:t>
            </a:r>
            <a:endParaRPr lang="ru-RU" dirty="0"/>
          </a:p>
        </p:txBody>
      </p:sp>
      <p:sp>
        <p:nvSpPr>
          <p:cNvPr id="108" name="TextBox 107"/>
          <p:cNvSpPr txBox="1"/>
          <p:nvPr/>
        </p:nvSpPr>
        <p:spPr>
          <a:xfrm>
            <a:off x="7668344" y="4437112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00"/>
                </a:solidFill>
              </a:rPr>
              <a:t>idx0</a:t>
            </a:r>
            <a:endParaRPr lang="ru-RU" sz="1200" i="1" dirty="0">
              <a:solidFill>
                <a:srgbClr val="FFFF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948264" y="4149080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00"/>
                </a:solidFill>
              </a:rPr>
              <a:t>idx1</a:t>
            </a:r>
            <a:endParaRPr lang="ru-RU" sz="1200" i="1" dirty="0">
              <a:solidFill>
                <a:srgbClr val="FFFF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020272" y="5229200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00"/>
                </a:solidFill>
              </a:rPr>
              <a:t>idx2</a:t>
            </a:r>
            <a:endParaRPr lang="ru-RU" sz="1200" i="1" dirty="0">
              <a:solidFill>
                <a:srgbClr val="FFFF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380312" y="5589240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00"/>
                </a:solidFill>
              </a:rPr>
              <a:t>idx4</a:t>
            </a:r>
            <a:endParaRPr lang="ru-RU" sz="1200" i="1" dirty="0">
              <a:solidFill>
                <a:srgbClr val="FFFF00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952086" y="4869160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00"/>
                </a:solidFill>
              </a:rPr>
              <a:t>idx3</a:t>
            </a:r>
            <a:endParaRPr lang="ru-RU" sz="1200" i="1" dirty="0">
              <a:solidFill>
                <a:srgbClr val="FFFF0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028384" y="5589240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00"/>
                </a:solidFill>
              </a:rPr>
              <a:t>idx5</a:t>
            </a:r>
            <a:endParaRPr lang="ru-RU" sz="1200" i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объекты и методы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ru-RU" dirty="0" smtClean="0"/>
              <a:t>Буфер кадра, глубины и трафарета</a:t>
            </a:r>
          </a:p>
          <a:p>
            <a:r>
              <a:rPr lang="ru-RU" dirty="0" smtClean="0"/>
              <a:t>Массивы вершин</a:t>
            </a:r>
            <a:r>
              <a:rPr lang="en-US" dirty="0" smtClean="0"/>
              <a:t> </a:t>
            </a:r>
            <a:r>
              <a:rPr lang="ru-RU" dirty="0" smtClean="0"/>
              <a:t>и массивы индексов</a:t>
            </a:r>
          </a:p>
          <a:p>
            <a:r>
              <a:rPr lang="ru-RU" dirty="0" smtClean="0"/>
              <a:t>Примитивы и методы растеризации</a:t>
            </a:r>
          </a:p>
          <a:p>
            <a:pPr lvl="1"/>
            <a:r>
              <a:rPr lang="ru-RU" dirty="0" smtClean="0"/>
              <a:t>Точки, линии, треугольники, «</a:t>
            </a:r>
            <a:r>
              <a:rPr lang="ru-RU" dirty="0" err="1" smtClean="0"/>
              <a:t>стрипы</a:t>
            </a:r>
            <a:r>
              <a:rPr lang="ru-RU" dirty="0" smtClean="0"/>
              <a:t>»</a:t>
            </a:r>
            <a:endParaRPr lang="en-US" dirty="0" smtClean="0"/>
          </a:p>
          <a:p>
            <a:pPr lvl="1"/>
            <a:r>
              <a:rPr lang="ru-RU" dirty="0" smtClean="0"/>
              <a:t>Смешивание</a:t>
            </a:r>
          </a:p>
          <a:p>
            <a:pPr lvl="1"/>
            <a:r>
              <a:rPr lang="ru-RU" dirty="0" smtClean="0"/>
              <a:t>Сглаживание краев</a:t>
            </a:r>
          </a:p>
          <a:p>
            <a:pPr lvl="1"/>
            <a:r>
              <a:rPr lang="ru-RU" dirty="0" smtClean="0"/>
              <a:t>Тест глубины и тест трафарета</a:t>
            </a:r>
          </a:p>
          <a:p>
            <a:r>
              <a:rPr lang="ru-RU" dirty="0" smtClean="0"/>
              <a:t>Текстуры</a:t>
            </a:r>
          </a:p>
          <a:p>
            <a:pPr lvl="1"/>
            <a:r>
              <a:rPr lang="en-US" dirty="0" smtClean="0"/>
              <a:t>1D, 2D, 3D, Cube</a:t>
            </a:r>
            <a:r>
              <a:rPr lang="ru-RU" dirty="0" smtClean="0"/>
              <a:t> + форматы</a:t>
            </a:r>
          </a:p>
          <a:p>
            <a:pPr lvl="1"/>
            <a:r>
              <a:rPr lang="ru-RU" dirty="0" smtClean="0"/>
              <a:t>Режимы фильтрации и </a:t>
            </a:r>
            <a:r>
              <a:rPr lang="ru-RU" dirty="0" err="1" smtClean="0"/>
              <a:t>клампинга</a:t>
            </a:r>
            <a:endParaRPr lang="ru-RU" dirty="0" smtClean="0"/>
          </a:p>
          <a:p>
            <a:pPr lvl="1"/>
            <a:r>
              <a:rPr lang="ru-RU" dirty="0" err="1" smtClean="0"/>
              <a:t>Внеэкранные</a:t>
            </a:r>
            <a:r>
              <a:rPr lang="ru-RU" dirty="0" smtClean="0"/>
              <a:t> поверхности</a:t>
            </a:r>
          </a:p>
          <a:p>
            <a:r>
              <a:rPr lang="ru-RU" dirty="0" err="1" smtClean="0"/>
              <a:t>Шейдеры</a:t>
            </a:r>
            <a:endParaRPr lang="ru-RU" dirty="0" smtClean="0"/>
          </a:p>
          <a:p>
            <a:pPr lvl="1"/>
            <a:r>
              <a:rPr lang="en-US" dirty="0" smtClean="0"/>
              <a:t>VS, PS, GS, </a:t>
            </a:r>
            <a:r>
              <a:rPr lang="ru-RU" dirty="0" smtClean="0"/>
              <a:t>С</a:t>
            </a:r>
            <a:r>
              <a:rPr lang="en-US" dirty="0" smtClean="0"/>
              <a:t>S</a:t>
            </a:r>
            <a:endParaRPr lang="ru-RU" dirty="0" smtClean="0"/>
          </a:p>
          <a:p>
            <a:pPr lvl="1"/>
            <a:r>
              <a:rPr lang="ru-RU" dirty="0" smtClean="0"/>
              <a:t>Константы и текстуры</a:t>
            </a:r>
          </a:p>
          <a:p>
            <a:r>
              <a:rPr lang="ru-RU" dirty="0" smtClean="0"/>
              <a:t>Запрос на перекрытие и условный </a:t>
            </a:r>
            <a:r>
              <a:rPr lang="ru-RU" dirty="0" err="1" smtClean="0"/>
              <a:t>рендеринг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ru-RU" dirty="0" smtClean="0"/>
              <a:t>Методы построения освещенности</a:t>
            </a:r>
          </a:p>
          <a:p>
            <a:pPr lvl="1"/>
            <a:r>
              <a:rPr lang="ru-RU" dirty="0" smtClean="0"/>
              <a:t>Модели освещения (</a:t>
            </a:r>
            <a:r>
              <a:rPr lang="en-US" dirty="0" smtClean="0"/>
              <a:t>BRDF</a:t>
            </a:r>
            <a:r>
              <a:rPr lang="ru-RU" dirty="0" smtClean="0"/>
              <a:t>)</a:t>
            </a:r>
          </a:p>
          <a:p>
            <a:pPr lvl="1"/>
            <a:r>
              <a:rPr lang="en-US" dirty="0" smtClean="0"/>
              <a:t>Direct Lighting</a:t>
            </a:r>
            <a:endParaRPr lang="ru-RU" dirty="0" smtClean="0"/>
          </a:p>
          <a:p>
            <a:pPr lvl="1"/>
            <a:r>
              <a:rPr lang="en-US" dirty="0" smtClean="0"/>
              <a:t>Image bases Lighting (IBL)</a:t>
            </a:r>
            <a:endParaRPr lang="ru-RU" dirty="0" smtClean="0"/>
          </a:p>
          <a:p>
            <a:pPr lvl="1"/>
            <a:r>
              <a:rPr lang="en-US" dirty="0" smtClean="0"/>
              <a:t>Global Illumination (GI)</a:t>
            </a:r>
          </a:p>
          <a:p>
            <a:pPr lvl="1"/>
            <a:r>
              <a:rPr lang="en-US" dirty="0" err="1" smtClean="0"/>
              <a:t>Realtime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Baked lighting (</a:t>
            </a:r>
            <a:r>
              <a:rPr lang="en-US" dirty="0" err="1" smtClean="0"/>
              <a:t>Lightmaps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Spherical Harmonics</a:t>
            </a:r>
            <a:endParaRPr lang="ru-RU" dirty="0" smtClean="0"/>
          </a:p>
          <a:p>
            <a:r>
              <a:rPr lang="ru-RU" dirty="0" smtClean="0"/>
              <a:t>Методы построения</a:t>
            </a:r>
            <a:r>
              <a:rPr lang="en-US" dirty="0" smtClean="0"/>
              <a:t> </a:t>
            </a:r>
            <a:r>
              <a:rPr lang="ru-RU" dirty="0" smtClean="0"/>
              <a:t>теней</a:t>
            </a:r>
          </a:p>
          <a:p>
            <a:pPr lvl="1"/>
            <a:r>
              <a:rPr lang="en-US" dirty="0" smtClean="0"/>
              <a:t>Ray tracing (baked)</a:t>
            </a:r>
            <a:endParaRPr lang="ru-RU" dirty="0" smtClean="0"/>
          </a:p>
          <a:p>
            <a:pPr lvl="1"/>
            <a:r>
              <a:rPr lang="en-US" dirty="0" smtClean="0"/>
              <a:t>Shadow Maps</a:t>
            </a:r>
          </a:p>
          <a:p>
            <a:pPr lvl="2"/>
            <a:r>
              <a:rPr lang="en-US" dirty="0" smtClean="0"/>
              <a:t>Perspective SM</a:t>
            </a:r>
          </a:p>
          <a:p>
            <a:pPr lvl="2"/>
            <a:r>
              <a:rPr lang="en-US" dirty="0" smtClean="0"/>
              <a:t>Variance SM</a:t>
            </a:r>
          </a:p>
          <a:p>
            <a:pPr lvl="2"/>
            <a:r>
              <a:rPr lang="en-US" dirty="0" smtClean="0"/>
              <a:t>PSSM</a:t>
            </a:r>
          </a:p>
          <a:p>
            <a:pPr lvl="1"/>
            <a:r>
              <a:rPr lang="en-US" dirty="0" smtClean="0"/>
              <a:t>Shadow Volumes</a:t>
            </a:r>
          </a:p>
          <a:p>
            <a:r>
              <a:rPr lang="ru-RU" dirty="0" smtClean="0"/>
              <a:t>Методы анимации</a:t>
            </a:r>
          </a:p>
          <a:p>
            <a:pPr lvl="1"/>
            <a:r>
              <a:rPr lang="en-US" dirty="0" smtClean="0"/>
              <a:t>Blend shapes</a:t>
            </a:r>
          </a:p>
          <a:p>
            <a:pPr lvl="1"/>
            <a:r>
              <a:rPr lang="en-US" dirty="0" smtClean="0"/>
              <a:t>Skinning</a:t>
            </a:r>
          </a:p>
          <a:p>
            <a:r>
              <a:rPr lang="ru-RU" dirty="0" smtClean="0"/>
              <a:t>Моделирование природных явлений</a:t>
            </a:r>
          </a:p>
          <a:p>
            <a:pPr lvl="1"/>
            <a:r>
              <a:rPr lang="ru-RU" dirty="0" smtClean="0"/>
              <a:t>Туман</a:t>
            </a:r>
          </a:p>
          <a:p>
            <a:pPr lvl="1"/>
            <a:r>
              <a:rPr lang="ru-RU" dirty="0" smtClean="0"/>
              <a:t>Растительность</a:t>
            </a:r>
          </a:p>
          <a:p>
            <a:pPr lvl="1"/>
            <a:r>
              <a:rPr lang="ru-RU" dirty="0" smtClean="0"/>
              <a:t>Системы частиц</a:t>
            </a:r>
          </a:p>
          <a:p>
            <a:endParaRPr lang="en-US" dirty="0" smtClean="0"/>
          </a:p>
          <a:p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етро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Метро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Метро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3308</TotalTime>
  <Words>747</Words>
  <Application>Microsoft Office PowerPoint</Application>
  <PresentationFormat>Экран (4:3)</PresentationFormat>
  <Paragraphs>361</Paragraphs>
  <Slides>24</Slides>
  <Notes>0</Notes>
  <HiddenSlides>2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5" baseType="lpstr">
      <vt:lpstr>Метро</vt:lpstr>
      <vt:lpstr>Основы современной 3D-графики  и систем виртуальной реальности</vt:lpstr>
      <vt:lpstr>Виртуальная реальность</vt:lpstr>
      <vt:lpstr>Основные задачи</vt:lpstr>
      <vt:lpstr>Основные задачи</vt:lpstr>
      <vt:lpstr>Схема работы 3D-приложений</vt:lpstr>
      <vt:lpstr>Буфер кадра, глубины и трафарета </vt:lpstr>
      <vt:lpstr>Буфер кадра, глубины и трафарета </vt:lpstr>
      <vt:lpstr>Массивы вершин и массивы индексов, декларации вершин </vt:lpstr>
      <vt:lpstr>Основные объекты и методы</vt:lpstr>
      <vt:lpstr>Примитивы и методы растеризации </vt:lpstr>
      <vt:lpstr>Примитивы и методы растеризации </vt:lpstr>
      <vt:lpstr>Примитивы и методы растеризации: Сглаживание краев </vt:lpstr>
      <vt:lpstr>Текстуры </vt:lpstr>
      <vt:lpstr>Шейдеры</vt:lpstr>
      <vt:lpstr>Запрос на перекрытие и условный рендеринг </vt:lpstr>
      <vt:lpstr>Методы построения освещенности </vt:lpstr>
      <vt:lpstr>Методы построения теней  Shadow maps </vt:lpstr>
      <vt:lpstr>Методы построения теней  Shadow Volumes </vt:lpstr>
      <vt:lpstr>Методы анимации </vt:lpstr>
      <vt:lpstr>Программирование систем виртуальной реальности с использованием  Microsoft XNA Framework</vt:lpstr>
      <vt:lpstr>План</vt:lpstr>
      <vt:lpstr>XNA</vt:lpstr>
      <vt:lpstr>Сервисы, компоненты и схема функционирования </vt:lpstr>
      <vt:lpstr>Content Pipeline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современной 3D-графики  и систем виртуальной реальности</dc:title>
  <dc:creator>user</dc:creator>
  <cp:lastModifiedBy>user</cp:lastModifiedBy>
  <cp:revision>108</cp:revision>
  <dcterms:created xsi:type="dcterms:W3CDTF">2012-04-07T15:14:22Z</dcterms:created>
  <dcterms:modified xsi:type="dcterms:W3CDTF">2012-04-10T17:26:23Z</dcterms:modified>
</cp:coreProperties>
</file>